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1"/>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11"/>
    <p:restoredTop sz="94610"/>
  </p:normalViewPr>
  <p:slideViewPr>
    <p:cSldViewPr snapToGrid="0" snapToObjects="1">
      <p:cViewPr varScale="1">
        <p:scale>
          <a:sx n="65" d="100"/>
          <a:sy n="65" d="100"/>
        </p:scale>
        <p:origin x="72" y="31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73859006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9</a:t>
            </a:fld>
            <a:endParaRPr lang="en-US"/>
          </a:p>
        </p:txBody>
      </p:sp>
    </p:spTree>
    <p:extLst>
      <p:ext uri="{BB962C8B-B14F-4D97-AF65-F5344CB8AC3E}">
        <p14:creationId xmlns:p14="http://schemas.microsoft.com/office/powerpoint/2010/main" val="10240869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math#pid=68eefa486bbba7ab66dfa71f#tid=68f6eedb7025800008f084c6#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8211312" y="4425696"/>
            <a:ext cx="3429000" cy="905256"/>
          </a:xfrm>
          <a:prstGeom prst="rect">
            <a:avLst/>
          </a:prstGeom>
        </p:spPr>
      </p:pic>
      <p:sp>
        <p:nvSpPr>
          <p:cNvPr id="4" name="MasterShapeName"/>
          <p:cNvSpPr/>
          <p:nvPr/>
        </p:nvSpPr>
        <p:spPr>
          <a:xfrm>
            <a:off x="8220456" y="4425696"/>
            <a:ext cx="3419856" cy="905256"/>
          </a:xfrm>
          <a:prstGeom prst="rect">
            <a:avLst/>
          </a:prstGeom>
          <a:noFill/>
          <a:ln/>
        </p:spPr>
        <p:txBody>
          <a:bodyPr wrap="square" lIns="0" tIns="0" rIns="0" bIns="0" rtlCol="0" anchor="ctr"/>
          <a:lstStyle/>
          <a:p>
            <a:pPr algn="ctr">
              <a:lnSpc>
                <a:spcPct val="100000"/>
              </a:lnSpc>
            </a:pPr>
            <a:r>
              <a:rPr lang="en-US" sz="2600" b="1" i="0" dirty="0">
                <a:solidFill>
                  <a:srgbClr val="3D589F"/>
                </a:solidFill>
                <a:latin typeface="微软雅黑" pitchFamily="34" charset="0"/>
                <a:ea typeface="微软雅黑" pitchFamily="34" charset="-122"/>
                <a:cs typeface="微软雅黑" pitchFamily="34" charset="-120"/>
              </a:rPr>
              <a:t>数学  选择性必修      第三册  RJA</a:t>
            </a:r>
            <a:endParaRPr lang="en-US" sz="26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目录">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1435608" y="2350008"/>
            <a:ext cx="2377440" cy="2276856"/>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1.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2.xm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3.xml"/><Relationship Id="rId1" Type="http://schemas.openxmlformats.org/officeDocument/2006/relationships/slideLayout" Target="../slideLayouts/slideLayout6.xml"/><Relationship Id="rId5" Type="http://schemas.openxmlformats.org/officeDocument/2006/relationships/image" Target="../media/image17.png"/><Relationship Id="rId4" Type="http://schemas.openxmlformats.org/officeDocument/2006/relationships/image" Target="../media/image16.png"/></Relationships>
</file>

<file path=ppt/slides/_rels/slide14.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4.xml"/><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5.xml"/><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6.xml"/><Relationship Id="rId1" Type="http://schemas.openxmlformats.org/officeDocument/2006/relationships/slideLayout" Target="../slideLayouts/slideLayout6.xml"/><Relationship Id="rId4" Type="http://schemas.openxmlformats.org/officeDocument/2006/relationships/image" Target="../media/image21.pn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8.xml"/><Relationship Id="rId1" Type="http://schemas.openxmlformats.org/officeDocument/2006/relationships/slideLayout" Target="../slideLayouts/slideLayout6.xml"/><Relationship Id="rId4" Type="http://schemas.openxmlformats.org/officeDocument/2006/relationships/image" Target="../media/image23.png"/></Relationships>
</file>

<file path=ppt/slides/_rels/slide19.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9.xml"/><Relationship Id="rId1" Type="http://schemas.openxmlformats.org/officeDocument/2006/relationships/slideLayout" Target="../slideLayouts/slideLayout6.xml"/><Relationship Id="rId5" Type="http://schemas.openxmlformats.org/officeDocument/2006/relationships/image" Target="../media/image26.png"/><Relationship Id="rId4" Type="http://schemas.openxmlformats.org/officeDocument/2006/relationships/image" Target="../media/image25.png"/></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9.xml"/><Relationship Id="rId1" Type="http://schemas.openxmlformats.org/officeDocument/2006/relationships/slideLayout" Target="../slideLayouts/slideLayout6.xml"/><Relationship Id="rId5" Type="http://schemas.openxmlformats.org/officeDocument/2006/relationships/image" Target="../media/image11.png"/><Relationship Id="rId4" Type="http://schemas.openxmlformats.org/officeDocument/2006/relationships/image" Target="../media/image10.png"/></Relationships>
</file>

<file path=ppt/slides/slide1.xml><?xml version="1.0" encoding="utf-8"?>
<p:sld xmlns:a="http://schemas.openxmlformats.org/drawingml/2006/main" xmlns:r="http://schemas.openxmlformats.org/officeDocument/2006/relationships" xmlns:p="http://schemas.openxmlformats.org/presentationml/2006/main">
  <p:cSld name="Slide 1&amp;si=1">
    <p:spTree>
      <p:nvGrpSpPr>
        <p:cNvPr id="1" name=""/>
        <p:cNvGrpSpPr/>
        <p:nvPr/>
      </p:nvGrpSpPr>
      <p:grpSpPr>
        <a:xfrm>
          <a:off x="0" y="0"/>
          <a:ext cx="0" cy="0"/>
          <a:chOff x="0" y="0"/>
          <a:chExt cx="0" cy="0"/>
        </a:xfrm>
      </p:grpSpPr>
    </p:spTree>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name="Slide 10&amp;si=10">
    <p:spTree>
      <p:nvGrpSpPr>
        <p:cNvPr id="1" name=""/>
        <p:cNvGrpSpPr/>
        <p:nvPr/>
      </p:nvGrpSpPr>
      <p:grpSpPr>
        <a:xfrm>
          <a:off x="0" y="0"/>
          <a:ext cx="0" cy="0"/>
          <a:chOff x="0" y="0"/>
          <a:chExt cx="0" cy="0"/>
        </a:xfrm>
      </p:grpSpPr>
      <p:sp>
        <p:nvSpPr>
          <p:cNvPr id="2" name="QO_5_BD.7_1#500c57705?vcp=1&amp;vop=1&amp;pid=9eb7908cb&amp;color=36,64,97&amp;vtp=1&amp;bt=1&amp;bbb=1"/>
          <p:cNvSpPr/>
          <p:nvPr/>
        </p:nvSpPr>
        <p:spPr>
          <a:xfrm>
            <a:off x="539496" y="2297766"/>
            <a:ext cx="11109960" cy="363665"/>
          </a:xfrm>
          <a:prstGeom prst="rect">
            <a:avLst/>
          </a:prstGeom>
          <a:noFill/>
          <a:ln/>
        </p:spPr>
        <p:txBody>
          <a:bodyPr wrap="none" lIns="0" tIns="0" rIns="0" bIns="0" rtlCol="0" anchor="t"/>
          <a:lstStyle/>
          <a:p>
            <a:pPr algn="l" latinLnBrk="1">
              <a:lnSpc>
                <a:spcPts val="3200"/>
              </a:lnSpc>
            </a:pPr>
            <a:r>
              <a:rPr lang="en-US" altLang="zh-CN" sz="1800" b="0" i="0" dirty="0">
                <a:solidFill>
                  <a:srgbClr val="003760"/>
                </a:solidFill>
                <a:latin typeface="Times New Roman" pitchFamily="34" charset="0"/>
                <a:ea typeface="微软雅黑" pitchFamily="34" charset="-122"/>
                <a:cs typeface="Times New Roman" pitchFamily="34" charset="-120"/>
              </a:rPr>
              <a:t>（2）</a:t>
            </a:r>
            <a:r>
              <a:rPr lang="en-US" altLang="zh-CN" sz="1800" b="0" i="0" dirty="0">
                <a:solidFill>
                  <a:srgbClr val="244061"/>
                </a:solidFill>
                <a:latin typeface="Times New Roman" pitchFamily="34" charset="0"/>
                <a:ea typeface="微软雅黑" pitchFamily="34" charset="-122"/>
                <a:cs typeface="Times New Roman" pitchFamily="34" charset="-120"/>
              </a:rPr>
              <a:t>现有所标面值为10元、20元、40元、50元的球若干.</a:t>
            </a:r>
            <a:endParaRPr lang="en-US" altLang="zh-CN" sz="1800" dirty="0"/>
          </a:p>
        </p:txBody>
      </p:sp>
      <p:sp>
        <p:nvSpPr>
          <p:cNvPr id="3" name="QO_6_BD.8_1#8b3cc1e6c?vcp=1&amp;vop=1&amp;pid=500c57705&amp;color=36,64,97&amp;vtp=1&amp;bbb=1"/>
          <p:cNvSpPr/>
          <p:nvPr/>
        </p:nvSpPr>
        <p:spPr>
          <a:xfrm>
            <a:off x="539496" y="2713373"/>
            <a:ext cx="11109960" cy="363665"/>
          </a:xfrm>
          <a:prstGeom prst="rect">
            <a:avLst/>
          </a:prstGeom>
          <a:noFill/>
          <a:ln/>
        </p:spPr>
        <p:txBody>
          <a:bodyPr wrap="none" lIns="0" tIns="0" rIns="0" bIns="0" rtlCol="0" anchor="t"/>
          <a:lstStyle/>
          <a:p>
            <a:pPr algn="l" latinLnBrk="1">
              <a:lnSpc>
                <a:spcPts val="3200"/>
              </a:lnSpc>
            </a:pPr>
            <a:r>
              <a:rPr lang="en-US" altLang="zh-CN" sz="1800" b="0" i="0" dirty="0">
                <a:solidFill>
                  <a:srgbClr val="003760"/>
                </a:solidFill>
                <a:latin typeface="Times New Roman" pitchFamily="34" charset="0"/>
                <a:ea typeface="微软雅黑" pitchFamily="34" charset="-122"/>
                <a:cs typeface="Times New Roman" pitchFamily="34" charset="-120"/>
              </a:rPr>
              <a:t>①</a:t>
            </a:r>
            <a:r>
              <a:rPr lang="en-US" altLang="zh-CN" sz="1800" b="0" i="0" dirty="0">
                <a:solidFill>
                  <a:srgbClr val="244061"/>
                </a:solidFill>
                <a:latin typeface="Times New Roman" pitchFamily="34" charset="0"/>
                <a:ea typeface="微软雅黑" pitchFamily="34" charset="-122"/>
                <a:cs typeface="Times New Roman" pitchFamily="34" charset="-120"/>
              </a:rPr>
              <a:t>若袋中的4个球有且仅有两种面值，且两种面值的和为60元，则袋中的4个球有多少种装法？</a:t>
            </a:r>
            <a:endParaRPr lang="en-US" altLang="zh-CN" sz="1800" dirty="0"/>
          </a:p>
        </p:txBody>
      </p:sp>
      <p:sp>
        <p:nvSpPr>
          <p:cNvPr id="4" name="QO_6_EX.9_1#8b3cc1e6c?vcp=1&amp;vop=1&amp;pid=500c57705&amp;color=36,64,97&amp;vtp=1&amp;bbb=1"/>
          <p:cNvSpPr/>
          <p:nvPr/>
        </p:nvSpPr>
        <p:spPr>
          <a:xfrm>
            <a:off x="539496" y="3128663"/>
            <a:ext cx="11109960" cy="360680"/>
          </a:xfrm>
          <a:prstGeom prst="rect">
            <a:avLst/>
          </a:prstGeom>
          <a:noFill/>
          <a:ln/>
        </p:spPr>
        <p:txBody>
          <a:bodyPr wrap="none" lIns="0" tIns="0" rIns="0" bIns="0" rtlCol="0" anchor="t"/>
          <a:lstStyle/>
          <a:p>
            <a:pPr algn="l" latinLnBrk="1">
              <a:lnSpc>
                <a:spcPts val="3200"/>
              </a:lnSpc>
            </a:pPr>
            <a:r>
              <a:rPr lang="en-US" altLang="zh-CN" sz="1800" b="0" i="0" dirty="0">
                <a:solidFill>
                  <a:srgbClr val="244061"/>
                </a:solidFill>
                <a:latin typeface="SimSun" pitchFamily="34" charset="0"/>
                <a:ea typeface="SimSun" pitchFamily="34" charset="-122"/>
                <a:cs typeface="SimSun" pitchFamily="34" charset="-120"/>
              </a:rPr>
              <a:t>    </a:t>
            </a:r>
            <a:r>
              <a:rPr lang="en-US" altLang="zh-CN" sz="1800" b="1" i="0" dirty="0">
                <a:solidFill>
                  <a:srgbClr val="244061"/>
                </a:solidFill>
                <a:latin typeface="Times New Roman" pitchFamily="34" charset="0"/>
                <a:ea typeface="微软雅黑" pitchFamily="34" charset="-122"/>
                <a:cs typeface="Times New Roman" pitchFamily="34" charset="-120"/>
              </a:rPr>
              <a:t>【思路分析】</a:t>
            </a:r>
            <a:r>
              <a:rPr lang="en-US" altLang="zh-CN" sz="1800" b="0" i="0" dirty="0">
                <a:solidFill>
                  <a:srgbClr val="244061"/>
                </a:solidFill>
                <a:latin typeface="Times New Roman" pitchFamily="34" charset="0"/>
                <a:ea typeface="微软雅黑" pitchFamily="34" charset="-122"/>
                <a:cs typeface="Times New Roman" pitchFamily="34" charset="-120"/>
              </a:rPr>
              <a:t>根据两种面值和为60元进行分析，再根据分类加法计数原理即可求解；</a:t>
            </a:r>
            <a:endParaRPr lang="en-US" altLang="zh-CN" sz="1800" dirty="0"/>
          </a:p>
        </p:txBody>
      </p:sp>
      <mc:AlternateContent xmlns:mc="http://schemas.openxmlformats.org/markup-compatibility/2006">
        <mc:Choice xmlns:a14="http://schemas.microsoft.com/office/drawing/2010/main" Requires="a14">
          <p:sp>
            <p:nvSpPr>
              <p:cNvPr id="5" name="QO_6_AN.10_1#8b3cc1e6c?vcp=1&amp;vop=1&amp;pid=500c57705&amp;color=36,64,97&amp;vtp=1&amp;bbb=1"/>
              <p:cNvSpPr/>
              <p:nvPr/>
            </p:nvSpPr>
            <p:spPr>
              <a:xfrm>
                <a:off x="539496" y="3548970"/>
                <a:ext cx="11109960" cy="1192340"/>
              </a:xfrm>
              <a:prstGeom prst="rect">
                <a:avLst/>
              </a:prstGeom>
              <a:noFill/>
              <a:ln/>
            </p:spPr>
            <p:txBody>
              <a:bodyPr wrap="none" lIns="0" tIns="0" rIns="0" bIns="0" rtlCol="0" anchor="t"/>
              <a:lstStyle/>
              <a:p>
                <a:pPr algn="l" latinLnBrk="1">
                  <a:lnSpc>
                    <a:spcPts val="3300"/>
                  </a:lnSpc>
                </a:pPr>
                <a:r>
                  <a:rPr lang="en-US" altLang="zh-CN" sz="1800" b="0" i="0" dirty="0">
                    <a:solidFill>
                      <a:srgbClr val="6565FF"/>
                    </a:solidFill>
                    <a:latin typeface="Times New Roman" pitchFamily="34" charset="0"/>
                    <a:ea typeface="微软雅黑" pitchFamily="34" charset="-122"/>
                    <a:cs typeface="Times New Roman" pitchFamily="34" charset="-120"/>
                  </a:rPr>
                  <a:t>【解】两种面值的和为60元可以装10元与50元面值的球，也可装20元与40元面值的球.</a:t>
                </a:r>
                <a:endParaRPr lang="en-US" altLang="zh-CN" sz="1800" dirty="0"/>
              </a:p>
              <a:p>
                <a:pPr latinLnBrk="1">
                  <a:lnSpc>
                    <a:spcPts val="3300"/>
                  </a:lnSpc>
                </a:pPr>
                <a:r>
                  <a:rPr lang="en-US" altLang="zh-CN" b="0" i="0">
                    <a:solidFill>
                      <a:srgbClr val="6565FF"/>
                    </a:solidFill>
                    <a:latin typeface="Times New Roman" pitchFamily="34" charset="0"/>
                    <a:ea typeface="微软雅黑" pitchFamily="34" charset="-122"/>
                    <a:cs typeface="Times New Roman" pitchFamily="34" charset="-120"/>
                  </a:rPr>
                  <a:t>每</a:t>
                </a:r>
                <a:r>
                  <a:rPr lang="en-US" altLang="zh-CN" sz="1800" b="0" i="0">
                    <a:solidFill>
                      <a:srgbClr val="6565FF"/>
                    </a:solidFill>
                    <a:latin typeface="Times New Roman" pitchFamily="34" charset="0"/>
                    <a:ea typeface="微软雅黑" pitchFamily="34" charset="-122"/>
                    <a:cs typeface="Times New Roman" pitchFamily="34" charset="-120"/>
                  </a:rPr>
                  <a:t>类都有</a:t>
                </a:r>
                <a:r>
                  <a:rPr lang="en-US" altLang="zh-CN" sz="1800" b="0" i="0" dirty="0">
                    <a:solidFill>
                      <a:srgbClr val="6565FF"/>
                    </a:solidFill>
                    <a:latin typeface="Times New Roman" pitchFamily="34" charset="0"/>
                    <a:ea typeface="微软雅黑" pitchFamily="34" charset="-122"/>
                    <a:cs typeface="Times New Roman" pitchFamily="34" charset="-120"/>
                  </a:rPr>
                  <a:t>3种装法：当其中一种面值有1，2，3个球时，另一种面值对应有3，2，1个球.</a:t>
                </a:r>
                <a:endParaRPr lang="en-US" altLang="zh-CN" sz="1800" dirty="0"/>
              </a:p>
              <a:p>
                <a:pPr latinLnBrk="1">
                  <a:lnSpc>
                    <a:spcPts val="3100"/>
                  </a:lnSpc>
                </a:pPr>
                <a:r>
                  <a:rPr lang="en-US" altLang="zh-CN" b="0" i="0">
                    <a:solidFill>
                      <a:srgbClr val="6565FF"/>
                    </a:solidFill>
                    <a:latin typeface="Times New Roman" pitchFamily="34" charset="0"/>
                    <a:ea typeface="微软雅黑" pitchFamily="34" charset="-122"/>
                    <a:cs typeface="Times New Roman" pitchFamily="34" charset="-120"/>
                  </a:rPr>
                  <a:t>故</a:t>
                </a:r>
                <a:r>
                  <a:rPr lang="en-US" altLang="zh-CN" sz="1800" b="0" i="0">
                    <a:solidFill>
                      <a:srgbClr val="6565FF"/>
                    </a:solidFill>
                    <a:latin typeface="Times New Roman" pitchFamily="34" charset="0"/>
                    <a:ea typeface="微软雅黑" pitchFamily="34" charset="-122"/>
                    <a:cs typeface="Times New Roman" pitchFamily="34" charset="-120"/>
                  </a:rPr>
                  <a:t>由分类加法计数原理知</a:t>
                </a:r>
                <a:r>
                  <a:rPr lang="en-US" altLang="zh-CN" sz="1800" b="0" i="0" dirty="0">
                    <a:solidFill>
                      <a:srgbClr val="6565FF"/>
                    </a:solidFill>
                    <a:latin typeface="Times New Roman" pitchFamily="34" charset="0"/>
                    <a:ea typeface="微软雅黑" pitchFamily="34" charset="-122"/>
                    <a:cs typeface="Times New Roman" pitchFamily="34" charset="-120"/>
                  </a:rPr>
                  <a:t>，袋中的4个球不同的装法共有</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3+3=6</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（种）.</a:t>
                </a:r>
                <a:endParaRPr lang="en-US" altLang="zh-CN" sz="1800" dirty="0"/>
              </a:p>
            </p:txBody>
          </p:sp>
        </mc:Choice>
        <mc:Fallback>
          <p:sp>
            <p:nvSpPr>
              <p:cNvPr id="5" name="QO_6_AN.10_1#8b3cc1e6c?vcp=1&amp;vop=1&amp;pid=500c57705&amp;color=36,64,97&amp;vtp=1&amp;bbb=1"/>
              <p:cNvSpPr>
                <a:spLocks noRot="1" noChangeAspect="1" noMove="1" noResize="1" noEditPoints="1" noAdjustHandles="1" noChangeArrowheads="1" noChangeShapeType="1" noTextEdit="1"/>
              </p:cNvSpPr>
              <p:nvPr/>
            </p:nvSpPr>
            <p:spPr>
              <a:xfrm>
                <a:off x="539496" y="3548970"/>
                <a:ext cx="11109960" cy="1192340"/>
              </a:xfrm>
              <a:prstGeom prst="rect">
                <a:avLst/>
              </a:prstGeom>
              <a:blipFill>
                <a:blip r:embed="rId3"/>
                <a:stretch>
                  <a:fillRect l="-1317" b="-11735"/>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anim calcmode="lin" valueType="num">
                                      <p:cBhvr>
                                        <p:cTn id="8" dur="500" fill="hold"/>
                                        <p:tgtEl>
                                          <p:spTgt spid="4">
                                            <p:bg/>
                                          </p:spTgt>
                                        </p:tgtEl>
                                        <p:attrNameLst>
                                          <p:attrName>ppt_x</p:attrName>
                                        </p:attrNameLst>
                                      </p:cBhvr>
                                      <p:tavLst>
                                        <p:tav tm="0">
                                          <p:val>
                                            <p:strVal val="#ppt_x"/>
                                          </p:val>
                                        </p:tav>
                                        <p:tav tm="100000">
                                          <p:val>
                                            <p:strVal val="#ppt_x"/>
                                          </p:val>
                                        </p:tav>
                                      </p:tavLst>
                                    </p:anim>
                                    <p:anim calcmode="lin" valueType="num">
                                      <p:cBhvr>
                                        <p:cTn id="9" dur="500" fill="hold"/>
                                        <p:tgtEl>
                                          <p:spTgt spid="4">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4">
                                            <p:txEl>
                                              <p:pRg st="0" end="0"/>
                                            </p:txEl>
                                          </p:spTgt>
                                        </p:tgtEl>
                                        <p:attrNameLst>
                                          <p:attrName>style.visibility</p:attrName>
                                        </p:attrNameLst>
                                      </p:cBhvr>
                                      <p:to>
                                        <p:strVal val="visible"/>
                                      </p:to>
                                    </p:set>
                                    <p:animEffect transition="in" filter="fade">
                                      <p:cBhvr>
                                        <p:cTn id="12" dur="500"/>
                                        <p:tgtEl>
                                          <p:spTgt spid="4">
                                            <p:txEl>
                                              <p:pRg st="0" end="0"/>
                                            </p:txEl>
                                          </p:spTgt>
                                        </p:tgtEl>
                                      </p:cBhvr>
                                    </p:animEffect>
                                    <p:anim calcmode="lin" valueType="num">
                                      <p:cBhvr>
                                        <p:cTn id="13"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grpId="0" nodeType="clickEffect">
                                  <p:stCondLst>
                                    <p:cond delay="0"/>
                                  </p:stCondLst>
                                  <p:childTnLst>
                                    <p:set>
                                      <p:cBhvr>
                                        <p:cTn id="18" dur="1" fill="hold">
                                          <p:stCondLst>
                                            <p:cond delay="0"/>
                                          </p:stCondLst>
                                        </p:cTn>
                                        <p:tgtEl>
                                          <p:spTgt spid="5">
                                            <p:bg/>
                                          </p:spTgt>
                                        </p:tgtEl>
                                        <p:attrNameLst>
                                          <p:attrName>style.visibility</p:attrName>
                                        </p:attrNameLst>
                                      </p:cBhvr>
                                      <p:to>
                                        <p:strVal val="visible"/>
                                      </p:to>
                                    </p:set>
                                    <p:animEffect transition="in" filter="fade">
                                      <p:cBhvr>
                                        <p:cTn id="19" dur="500"/>
                                        <p:tgtEl>
                                          <p:spTgt spid="5">
                                            <p:bg/>
                                          </p:spTgt>
                                        </p:tgtEl>
                                      </p:cBhvr>
                                    </p:animEffect>
                                    <p:anim calcmode="lin" valueType="num">
                                      <p:cBhvr>
                                        <p:cTn id="20" dur="500" fill="hold"/>
                                        <p:tgtEl>
                                          <p:spTgt spid="5">
                                            <p:bg/>
                                          </p:spTgt>
                                        </p:tgtEl>
                                        <p:attrNameLst>
                                          <p:attrName>ppt_x</p:attrName>
                                        </p:attrNameLst>
                                      </p:cBhvr>
                                      <p:tavLst>
                                        <p:tav tm="0">
                                          <p:val>
                                            <p:strVal val="#ppt_x"/>
                                          </p:val>
                                        </p:tav>
                                        <p:tav tm="100000">
                                          <p:val>
                                            <p:strVal val="#ppt_x"/>
                                          </p:val>
                                        </p:tav>
                                      </p:tavLst>
                                    </p:anim>
                                    <p:anim calcmode="lin" valueType="num">
                                      <p:cBhvr>
                                        <p:cTn id="21" dur="500" fill="hold"/>
                                        <p:tgtEl>
                                          <p:spTgt spid="5">
                                            <p:bg/>
                                          </p:spTgt>
                                        </p:tgtEl>
                                        <p:attrNameLst>
                                          <p:attrName>ppt_y</p:attrName>
                                        </p:attrNameLst>
                                      </p:cBhvr>
                                      <p:tavLst>
                                        <p:tav tm="0">
                                          <p:val>
                                            <p:strVal val="#ppt_y+.1"/>
                                          </p:val>
                                        </p:tav>
                                        <p:tav tm="100000">
                                          <p:val>
                                            <p:strVal val="#ppt_y"/>
                                          </p:val>
                                        </p:tav>
                                      </p:tavLst>
                                    </p:anim>
                                  </p:childTnLst>
                                </p:cTn>
                              </p:par>
                              <p:par>
                                <p:cTn id="22" presetID="42" presetClass="entr" presetSubtype="0" fill="hold" grpId="0" nodeType="withEffect">
                                  <p:stCondLst>
                                    <p:cond delay="0"/>
                                  </p:stCondLst>
                                  <p:childTnLst>
                                    <p:set>
                                      <p:cBhvr>
                                        <p:cTn id="23" dur="1" fill="hold">
                                          <p:stCondLst>
                                            <p:cond delay="0"/>
                                          </p:stCondLst>
                                        </p:cTn>
                                        <p:tgtEl>
                                          <p:spTgt spid="5">
                                            <p:txEl>
                                              <p:pRg st="0" end="0"/>
                                            </p:txEl>
                                          </p:spTgt>
                                        </p:tgtEl>
                                        <p:attrNameLst>
                                          <p:attrName>style.visibility</p:attrName>
                                        </p:attrNameLst>
                                      </p:cBhvr>
                                      <p:to>
                                        <p:strVal val="visible"/>
                                      </p:to>
                                    </p:set>
                                    <p:animEffect transition="in" filter="fade">
                                      <p:cBhvr>
                                        <p:cTn id="24" dur="500"/>
                                        <p:tgtEl>
                                          <p:spTgt spid="5">
                                            <p:txEl>
                                              <p:pRg st="0" end="0"/>
                                            </p:txEl>
                                          </p:spTgt>
                                        </p:tgtEl>
                                      </p:cBhvr>
                                    </p:animEffect>
                                    <p:anim calcmode="lin" valueType="num">
                                      <p:cBhvr>
                                        <p:cTn id="25"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26" dur="500" fill="hold"/>
                                        <p:tgtEl>
                                          <p:spTgt spid="5">
                                            <p:txEl>
                                              <p:pRg st="0" end="0"/>
                                            </p:txEl>
                                          </p:spTgt>
                                        </p:tgtEl>
                                        <p:attrNameLst>
                                          <p:attrName>ppt_y</p:attrName>
                                        </p:attrNameLst>
                                      </p:cBhvr>
                                      <p:tavLst>
                                        <p:tav tm="0">
                                          <p:val>
                                            <p:strVal val="#ppt_y+.1"/>
                                          </p:val>
                                        </p:tav>
                                        <p:tav tm="100000">
                                          <p:val>
                                            <p:strVal val="#ppt_y"/>
                                          </p:val>
                                        </p:tav>
                                      </p:tavLst>
                                    </p:anim>
                                  </p:childTnLst>
                                </p:cTn>
                              </p:par>
                              <p:par>
                                <p:cTn id="27" presetID="42" presetClass="entr" presetSubtype="0" fill="hold" grpId="0" nodeType="withEffect">
                                  <p:stCondLst>
                                    <p:cond delay="0"/>
                                  </p:stCondLst>
                                  <p:childTnLst>
                                    <p:set>
                                      <p:cBhvr>
                                        <p:cTn id="28" dur="1" fill="hold">
                                          <p:stCondLst>
                                            <p:cond delay="0"/>
                                          </p:stCondLst>
                                        </p:cTn>
                                        <p:tgtEl>
                                          <p:spTgt spid="5">
                                            <p:txEl>
                                              <p:pRg st="1" end="1"/>
                                            </p:txEl>
                                          </p:spTgt>
                                        </p:tgtEl>
                                        <p:attrNameLst>
                                          <p:attrName>style.visibility</p:attrName>
                                        </p:attrNameLst>
                                      </p:cBhvr>
                                      <p:to>
                                        <p:strVal val="visible"/>
                                      </p:to>
                                    </p:set>
                                    <p:animEffect transition="in" filter="fade">
                                      <p:cBhvr>
                                        <p:cTn id="29" dur="500"/>
                                        <p:tgtEl>
                                          <p:spTgt spid="5">
                                            <p:txEl>
                                              <p:pRg st="1" end="1"/>
                                            </p:txEl>
                                          </p:spTgt>
                                        </p:tgtEl>
                                      </p:cBhvr>
                                    </p:animEffect>
                                    <p:anim calcmode="lin" valueType="num">
                                      <p:cBhvr>
                                        <p:cTn id="30"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31" dur="500" fill="hold"/>
                                        <p:tgtEl>
                                          <p:spTgt spid="5">
                                            <p:txEl>
                                              <p:pRg st="1" end="1"/>
                                            </p:txEl>
                                          </p:spTgt>
                                        </p:tgtEl>
                                        <p:attrNameLst>
                                          <p:attrName>ppt_y</p:attrName>
                                        </p:attrNameLst>
                                      </p:cBhvr>
                                      <p:tavLst>
                                        <p:tav tm="0">
                                          <p:val>
                                            <p:strVal val="#ppt_y+.1"/>
                                          </p:val>
                                        </p:tav>
                                        <p:tav tm="100000">
                                          <p:val>
                                            <p:strVal val="#ppt_y"/>
                                          </p:val>
                                        </p:tav>
                                      </p:tavLst>
                                    </p:anim>
                                  </p:childTnLst>
                                </p:cTn>
                              </p:par>
                              <p:par>
                                <p:cTn id="32" presetID="42" presetClass="entr" presetSubtype="0" fill="hold" grpId="0" nodeType="withEffect">
                                  <p:stCondLst>
                                    <p:cond delay="0"/>
                                  </p:stCondLst>
                                  <p:childTnLst>
                                    <p:set>
                                      <p:cBhvr>
                                        <p:cTn id="33" dur="1" fill="hold">
                                          <p:stCondLst>
                                            <p:cond delay="0"/>
                                          </p:stCondLst>
                                        </p:cTn>
                                        <p:tgtEl>
                                          <p:spTgt spid="5">
                                            <p:txEl>
                                              <p:pRg st="2" end="2"/>
                                            </p:txEl>
                                          </p:spTgt>
                                        </p:tgtEl>
                                        <p:attrNameLst>
                                          <p:attrName>style.visibility</p:attrName>
                                        </p:attrNameLst>
                                      </p:cBhvr>
                                      <p:to>
                                        <p:strVal val="visible"/>
                                      </p:to>
                                    </p:set>
                                    <p:animEffect transition="in" filter="fade">
                                      <p:cBhvr>
                                        <p:cTn id="34" dur="500"/>
                                        <p:tgtEl>
                                          <p:spTgt spid="5">
                                            <p:txEl>
                                              <p:pRg st="2" end="2"/>
                                            </p:txEl>
                                          </p:spTgt>
                                        </p:tgtEl>
                                      </p:cBhvr>
                                    </p:animEffect>
                                    <p:anim calcmode="lin" valueType="num">
                                      <p:cBhvr>
                                        <p:cTn id="35"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p:cTn id="36" dur="500" fill="hold"/>
                                        <p:tgtEl>
                                          <p:spTgt spid="5">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5" grpId="0" build="p" animBg="1"/>
    </p:bldLst>
  </p:timing>
</p:sld>
</file>

<file path=ppt/slides/slide11.xml><?xml version="1.0" encoding="utf-8"?>
<p:sld xmlns:a="http://schemas.openxmlformats.org/drawingml/2006/main" xmlns:r="http://schemas.openxmlformats.org/officeDocument/2006/relationships" xmlns:p="http://schemas.openxmlformats.org/presentationml/2006/main">
  <p:cSld name="Slide 11&amp;si=11">
    <p:spTree>
      <p:nvGrpSpPr>
        <p:cNvPr id="1" name=""/>
        <p:cNvGrpSpPr/>
        <p:nvPr/>
      </p:nvGrpSpPr>
      <p:grpSpPr>
        <a:xfrm>
          <a:off x="0" y="0"/>
          <a:ext cx="0" cy="0"/>
          <a:chOff x="0" y="0"/>
          <a:chExt cx="0" cy="0"/>
        </a:xfrm>
      </p:grpSpPr>
      <p:sp>
        <p:nvSpPr>
          <p:cNvPr id="2" name="QO_6_BD.11_1#faf0fbc8b?vcp=1&amp;vop=1&amp;pid=500c57705&amp;color=36,64,97&amp;vtp=1&amp;bt=1&amp;bbb=1&amp;hb=1"/>
          <p:cNvSpPr/>
          <p:nvPr/>
        </p:nvSpPr>
        <p:spPr>
          <a:xfrm>
            <a:off x="539496" y="2755601"/>
            <a:ext cx="11109960" cy="773240"/>
          </a:xfrm>
          <a:prstGeom prst="rect">
            <a:avLst/>
          </a:prstGeom>
          <a:noFill/>
          <a:ln/>
        </p:spPr>
        <p:txBody>
          <a:bodyPr wrap="none" lIns="0" tIns="0" rIns="0" bIns="0" rtlCol="0" anchor="t"/>
          <a:lstStyle/>
          <a:p>
            <a:pPr algn="l" latinLnBrk="1">
              <a:lnSpc>
                <a:spcPts val="3300"/>
              </a:lnSpc>
            </a:pPr>
            <a:r>
              <a:rPr lang="en-US" altLang="zh-CN" sz="1800" b="0" i="0" dirty="0">
                <a:solidFill>
                  <a:srgbClr val="003760"/>
                </a:solidFill>
                <a:latin typeface="Times New Roman" pitchFamily="34" charset="0"/>
                <a:ea typeface="微软雅黑" pitchFamily="34" charset="-122"/>
                <a:cs typeface="Times New Roman" pitchFamily="34" charset="-120"/>
              </a:rPr>
              <a:t>②</a:t>
            </a:r>
            <a:r>
              <a:rPr lang="en-US" altLang="zh-CN" sz="1800" b="0" i="0" dirty="0">
                <a:solidFill>
                  <a:srgbClr val="244061"/>
                </a:solidFill>
                <a:latin typeface="Times New Roman" pitchFamily="34" charset="0"/>
                <a:ea typeface="微软雅黑" pitchFamily="34" charset="-122"/>
                <a:cs typeface="Times New Roman" pitchFamily="34" charset="-120"/>
              </a:rPr>
              <a:t>若商场奖励总额的预算是60</a:t>
            </a:r>
            <a:r>
              <a:rPr lang="en-US" altLang="zh-CN" sz="1800" b="0" i="0" dirty="0">
                <a:solidFill>
                  <a:srgbClr val="244061"/>
                </a:solidFill>
                <a:latin typeface="SimSun" pitchFamily="34" charset="0"/>
                <a:ea typeface="SimSun" pitchFamily="34" charset="-122"/>
                <a:cs typeface="SimSu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000元</a:t>
            </a:r>
            <a:r>
              <a:rPr lang="en-US" altLang="zh-CN" sz="1800" b="0" i="0">
                <a:solidFill>
                  <a:srgbClr val="244061"/>
                </a:solidFill>
                <a:latin typeface="Times New Roman" pitchFamily="34" charset="0"/>
                <a:ea typeface="微软雅黑" pitchFamily="34" charset="-122"/>
                <a:cs typeface="Times New Roman" pitchFamily="34" charset="-120"/>
              </a:rPr>
              <a:t>，为了使顾客得到的奖励尽可能符合商场的预算且每位顾客所获得的奖励</a:t>
            </a:r>
          </a:p>
          <a:p>
            <a:pPr latinLnBrk="1">
              <a:lnSpc>
                <a:spcPts val="3100"/>
              </a:lnSpc>
            </a:pPr>
            <a:r>
              <a:rPr lang="en-US" altLang="zh-CN" b="0" i="0">
                <a:solidFill>
                  <a:srgbClr val="244061"/>
                </a:solidFill>
                <a:latin typeface="Times New Roman" pitchFamily="34" charset="0"/>
                <a:ea typeface="微软雅黑" pitchFamily="34" charset="-122"/>
                <a:cs typeface="Times New Roman" pitchFamily="34" charset="-120"/>
              </a:rPr>
              <a:t>金额相对均衡</a:t>
            </a:r>
            <a:r>
              <a:rPr lang="en-US" altLang="zh-CN" b="0" i="0" dirty="0">
                <a:solidFill>
                  <a:srgbClr val="244061"/>
                </a:solidFill>
                <a:latin typeface="Times New Roman" pitchFamily="34" charset="0"/>
                <a:ea typeface="微软雅黑" pitchFamily="34" charset="-122"/>
                <a:cs typeface="Times New Roman" pitchFamily="34" charset="-120"/>
              </a:rPr>
              <a:t>，请从①的装法中选择一个最合适的装法，并说明理由.</a:t>
            </a:r>
            <a:endParaRPr lang="en-US" altLang="zh-CN" dirty="0"/>
          </a:p>
        </p:txBody>
      </p:sp>
      <mc:AlternateContent xmlns:mc="http://schemas.openxmlformats.org/markup-compatibility/2006">
        <mc:Choice xmlns:a14="http://schemas.microsoft.com/office/drawing/2010/main" Requires="a14">
          <p:sp>
            <p:nvSpPr>
              <p:cNvPr id="3" name="QO_6_EX.12_1#faf0fbc8b?vcp=1&amp;vop=1&amp;pid=500c57705&amp;color=36,64,97&amp;vtp=1&amp;bbb=1&amp;hb=1"/>
              <p:cNvSpPr/>
              <p:nvPr/>
            </p:nvSpPr>
            <p:spPr>
              <a:xfrm>
                <a:off x="539496" y="3533729"/>
                <a:ext cx="11109960" cy="773240"/>
              </a:xfrm>
              <a:prstGeom prst="rect">
                <a:avLst/>
              </a:prstGeom>
              <a:noFill/>
              <a:ln/>
            </p:spPr>
            <p:txBody>
              <a:bodyPr wrap="none" lIns="0" tIns="0" rIns="0" bIns="0" rtlCol="0" anchor="t"/>
              <a:lstStyle/>
              <a:p>
                <a:pPr algn="l" latinLnBrk="1">
                  <a:lnSpc>
                    <a:spcPts val="3300"/>
                  </a:lnSpc>
                </a:pPr>
                <a:r>
                  <a:rPr lang="en-US" altLang="zh-CN" sz="1800" b="0" i="0" dirty="0">
                    <a:solidFill>
                      <a:srgbClr val="244061"/>
                    </a:solidFill>
                    <a:latin typeface="SimSun" pitchFamily="34" charset="0"/>
                    <a:ea typeface="SimSun" pitchFamily="34" charset="-122"/>
                    <a:cs typeface="SimSun" pitchFamily="34" charset="-120"/>
                  </a:rPr>
                  <a:t>    </a:t>
                </a:r>
                <a:r>
                  <a:rPr lang="en-US" altLang="zh-CN" sz="1800" b="1" i="0" dirty="0">
                    <a:solidFill>
                      <a:srgbClr val="244061"/>
                    </a:solidFill>
                    <a:latin typeface="Times New Roman" pitchFamily="34" charset="0"/>
                    <a:ea typeface="微软雅黑" pitchFamily="34" charset="-122"/>
                    <a:cs typeface="Times New Roman" pitchFamily="34" charset="-120"/>
                  </a:rPr>
                  <a:t>【思路分析】</a:t>
                </a:r>
                <a:r>
                  <a:rPr lang="en-US" altLang="zh-CN" sz="1800" b="0" i="0" dirty="0">
                    <a:solidFill>
                      <a:srgbClr val="244061"/>
                    </a:solidFill>
                    <a:latin typeface="Times New Roman" pitchFamily="34" charset="0"/>
                    <a:ea typeface="微软雅黑" pitchFamily="34" charset="-122"/>
                    <a:cs typeface="Times New Roman" pitchFamily="34" charset="-120"/>
                  </a:rPr>
                  <a:t>根据数学期望分析可能的方案为</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(10,10,50,50)</m:t>
                    </m:r>
                  </m:oMath>
                </a14:m>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(20,20,40,40)</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，分别计算两个方案的数学期</a:t>
                </a:r>
              </a:p>
              <a:p>
                <a:pPr latinLnBrk="1">
                  <a:lnSpc>
                    <a:spcPts val="3100"/>
                  </a:lnSpc>
                </a:pPr>
                <a:r>
                  <a:rPr lang="en-US" altLang="zh-CN" b="0" i="0">
                    <a:solidFill>
                      <a:srgbClr val="244061"/>
                    </a:solidFill>
                    <a:latin typeface="Times New Roman" pitchFamily="34" charset="0"/>
                    <a:ea typeface="微软雅黑" pitchFamily="34" charset="-122"/>
                    <a:cs typeface="Times New Roman" pitchFamily="34" charset="-120"/>
                  </a:rPr>
                  <a:t>望与方差</a:t>
                </a:r>
                <a:r>
                  <a:rPr lang="en-US" altLang="zh-CN" b="0" i="0" dirty="0">
                    <a:solidFill>
                      <a:srgbClr val="244061"/>
                    </a:solidFill>
                    <a:latin typeface="Times New Roman" pitchFamily="34" charset="0"/>
                    <a:ea typeface="微软雅黑" pitchFamily="34" charset="-122"/>
                    <a:cs typeface="Times New Roman" pitchFamily="34" charset="-120"/>
                  </a:rPr>
                  <a:t>，即可比较得出结论.</a:t>
                </a:r>
                <a:endParaRPr lang="en-US" altLang="zh-CN" dirty="0"/>
              </a:p>
            </p:txBody>
          </p:sp>
        </mc:Choice>
        <mc:Fallback>
          <p:sp>
            <p:nvSpPr>
              <p:cNvPr id="3" name="QO_6_EX.12_1#faf0fbc8b?vcp=1&amp;vop=1&amp;pid=500c57705&amp;color=36,64,97&amp;vtp=1&amp;bbb=1&amp;hb=1"/>
              <p:cNvSpPr>
                <a:spLocks noRot="1" noChangeAspect="1" noMove="1" noResize="1" noEditPoints="1" noAdjustHandles="1" noChangeArrowheads="1" noChangeShapeType="1" noTextEdit="1"/>
              </p:cNvSpPr>
              <p:nvPr/>
            </p:nvSpPr>
            <p:spPr>
              <a:xfrm>
                <a:off x="539496" y="3533729"/>
                <a:ext cx="11109960" cy="773240"/>
              </a:xfrm>
              <a:prstGeom prst="rect">
                <a:avLst/>
              </a:prstGeom>
              <a:blipFill>
                <a:blip r:embed="rId3"/>
                <a:stretch>
                  <a:fillRect l="-1317" b="-17323"/>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anim calcmode="lin" valueType="num">
                                      <p:cBhvr>
                                        <p:cTn id="8" dur="500" fill="hold"/>
                                        <p:tgtEl>
                                          <p:spTgt spid="3">
                                            <p:bg/>
                                          </p:spTgt>
                                        </p:tgtEl>
                                        <p:attrNameLst>
                                          <p:attrName>ppt_x</p:attrName>
                                        </p:attrNameLst>
                                      </p:cBhvr>
                                      <p:tavLst>
                                        <p:tav tm="0">
                                          <p:val>
                                            <p:strVal val="#ppt_x"/>
                                          </p:val>
                                        </p:tav>
                                        <p:tav tm="100000">
                                          <p:val>
                                            <p:strVal val="#ppt_x"/>
                                          </p:val>
                                        </p:tav>
                                      </p:tavLst>
                                    </p:anim>
                                    <p:anim calcmode="lin" valueType="num">
                                      <p:cBhvr>
                                        <p:cTn id="9" dur="500" fill="hold"/>
                                        <p:tgtEl>
                                          <p:spTgt spid="3">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500"/>
                                        <p:tgtEl>
                                          <p:spTgt spid="3">
                                            <p:txEl>
                                              <p:pRg st="0" end="0"/>
                                            </p:txEl>
                                          </p:spTgt>
                                        </p:tgtEl>
                                      </p:cBhvr>
                                    </p:animEffect>
                                    <p:anim calcmode="lin" valueType="num">
                                      <p:cBhvr>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3">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fade">
                                      <p:cBhvr>
                                        <p:cTn id="17" dur="500"/>
                                        <p:tgtEl>
                                          <p:spTgt spid="3">
                                            <p:txEl>
                                              <p:pRg st="1" end="1"/>
                                            </p:txEl>
                                          </p:spTgt>
                                        </p:tgtEl>
                                      </p:cBhvr>
                                    </p:animEffect>
                                    <p:anim calcmode="lin" valueType="num">
                                      <p:cBhvr>
                                        <p:cTn id="18"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2.xml><?xml version="1.0" encoding="utf-8"?>
<p:sld xmlns:a="http://schemas.openxmlformats.org/drawingml/2006/main" xmlns:r="http://schemas.openxmlformats.org/officeDocument/2006/relationships" xmlns:p="http://schemas.openxmlformats.org/presentationml/2006/main">
  <p:cSld name="Slide 12&amp;si=12">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6_AN.13_1#faf0fbc8b?vcp=1&amp;vop=1&amp;pid=500c57705&amp;color=36,64,97&amp;vtp=1&amp;bt=1&amp;bbb=1&amp;hb=1"/>
              <p:cNvSpPr/>
              <p:nvPr/>
            </p:nvSpPr>
            <p:spPr>
              <a:xfrm>
                <a:off x="539496" y="1597805"/>
                <a:ext cx="11109960" cy="3771900"/>
              </a:xfrm>
              <a:prstGeom prst="rect">
                <a:avLst/>
              </a:prstGeom>
              <a:noFill/>
              <a:ln/>
            </p:spPr>
            <p:txBody>
              <a:bodyPr wrap="none" lIns="0" tIns="0" rIns="0" bIns="0" rtlCol="0" anchor="t"/>
              <a:lstStyle/>
              <a:p>
                <a:pPr algn="l" latinLnBrk="1">
                  <a:lnSpc>
                    <a:spcPts val="3300"/>
                  </a:lnSpc>
                </a:pPr>
                <a:r>
                  <a:rPr lang="en-US" altLang="zh-CN" sz="1800" b="0" i="0" dirty="0">
                    <a:solidFill>
                      <a:srgbClr val="6565FF"/>
                    </a:solidFill>
                    <a:latin typeface="Times New Roman" pitchFamily="34" charset="0"/>
                    <a:ea typeface="微软雅黑" pitchFamily="34" charset="-122"/>
                    <a:cs typeface="Times New Roman" pitchFamily="34" charset="-120"/>
                  </a:rPr>
                  <a:t>【解】选择装法为</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(20,20,40,40)</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，理由如下：</a:t>
                </a:r>
                <a:endParaRPr lang="en-US" altLang="zh-CN" sz="1800" dirty="0"/>
              </a:p>
              <a:p>
                <a:pPr latinLnBrk="1">
                  <a:lnSpc>
                    <a:spcPts val="3300"/>
                  </a:lnSpc>
                </a:pPr>
                <a:r>
                  <a:rPr lang="en-US" altLang="zh-CN" b="0" i="0">
                    <a:solidFill>
                      <a:srgbClr val="6565FF"/>
                    </a:solidFill>
                    <a:latin typeface="Times New Roman" pitchFamily="34" charset="0"/>
                    <a:ea typeface="微软雅黑" pitchFamily="34" charset="-122"/>
                    <a:cs typeface="Times New Roman" pitchFamily="34" charset="-120"/>
                  </a:rPr>
                  <a:t>根</a:t>
                </a:r>
                <a:r>
                  <a:rPr lang="en-US" altLang="zh-CN" sz="1800" b="0" i="0">
                    <a:solidFill>
                      <a:srgbClr val="6565FF"/>
                    </a:solidFill>
                    <a:latin typeface="Times New Roman" pitchFamily="34" charset="0"/>
                    <a:ea typeface="微软雅黑" pitchFamily="34" charset="-122"/>
                    <a:cs typeface="Times New Roman" pitchFamily="34" charset="-120"/>
                  </a:rPr>
                  <a:t>据商场的预算</a:t>
                </a:r>
                <a:r>
                  <a:rPr lang="en-US" altLang="zh-CN" sz="1800" b="0" i="0" dirty="0">
                    <a:solidFill>
                      <a:srgbClr val="6565FF"/>
                    </a:solidFill>
                    <a:latin typeface="Times New Roman" pitchFamily="34" charset="0"/>
                    <a:ea typeface="微软雅黑" pitchFamily="34" charset="-122"/>
                    <a:cs typeface="Times New Roman" pitchFamily="34" charset="-120"/>
                  </a:rPr>
                  <a:t>,每位顾客的平均奖励金额为</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60</m:t>
                    </m:r>
                    <m:r>
                      <m:rPr>
                        <m:nor/>
                      </m:rPr>
                      <a:rPr lang="en-US" altLang="zh-CN" sz="1800" b="0" i="0">
                        <a:solidFill>
                          <a:srgbClr val="6565FF"/>
                        </a:solidFill>
                        <a:latin typeface="Cambria Math" pitchFamily="34" charset="0"/>
                        <a:ea typeface="Cambria Math" pitchFamily="34" charset="-122"/>
                        <a:cs typeface="Cambria Math" pitchFamily="34" charset="-120"/>
                      </a:rPr>
                      <m:t> </m:t>
                    </m:r>
                    <m:r>
                      <a:rPr lang="en-US" altLang="zh-CN" sz="1800" b="0" i="0">
                        <a:solidFill>
                          <a:srgbClr val="6565FF"/>
                        </a:solidFill>
                        <a:latin typeface="Cambria Math" pitchFamily="34" charset="0"/>
                        <a:ea typeface="Cambria Math" pitchFamily="34" charset="-122"/>
                        <a:cs typeface="Cambria Math" pitchFamily="34" charset="-120"/>
                      </a:rPr>
                      <m:t>000÷1</m:t>
                    </m:r>
                    <m:r>
                      <m:rPr>
                        <m:nor/>
                      </m:rPr>
                      <a:rPr lang="en-US" altLang="zh-CN" sz="1800" b="0" i="0">
                        <a:solidFill>
                          <a:srgbClr val="6565FF"/>
                        </a:solidFill>
                        <a:latin typeface="Cambria Math" pitchFamily="34" charset="0"/>
                        <a:ea typeface="Cambria Math" pitchFamily="34" charset="-122"/>
                        <a:cs typeface="Cambria Math" pitchFamily="34" charset="-120"/>
                      </a:rPr>
                      <m:t> </m:t>
                    </m:r>
                    <m:r>
                      <a:rPr lang="en-US" altLang="zh-CN" sz="1800" b="0" i="0">
                        <a:solidFill>
                          <a:srgbClr val="6565FF"/>
                        </a:solidFill>
                        <a:latin typeface="Cambria Math" pitchFamily="34" charset="0"/>
                        <a:ea typeface="Cambria Math" pitchFamily="34" charset="-122"/>
                        <a:cs typeface="Cambria Math" pitchFamily="34" charset="-120"/>
                      </a:rPr>
                      <m:t>000=60</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（元）,故先寻找数学期望为60元的可能方案.</a:t>
                </a:r>
                <a:endParaRPr lang="en-US" altLang="zh-CN" sz="1800" dirty="0"/>
              </a:p>
              <a:p>
                <a:pPr latinLnBrk="1">
                  <a:lnSpc>
                    <a:spcPts val="3300"/>
                  </a:lnSpc>
                </a:pPr>
                <a:r>
                  <a:rPr lang="en-US" altLang="zh-CN" b="0" i="0">
                    <a:solidFill>
                      <a:srgbClr val="6565FF"/>
                    </a:solidFill>
                    <a:latin typeface="Times New Roman" pitchFamily="34" charset="0"/>
                    <a:ea typeface="微软雅黑" pitchFamily="34" charset="-122"/>
                    <a:cs typeface="Times New Roman" pitchFamily="34" charset="-120"/>
                  </a:rPr>
                  <a:t>当</a:t>
                </a:r>
                <a:r>
                  <a:rPr lang="en-US" altLang="zh-CN" sz="1800" b="0" i="0">
                    <a:solidFill>
                      <a:srgbClr val="6565FF"/>
                    </a:solidFill>
                    <a:latin typeface="Times New Roman" pitchFamily="34" charset="0"/>
                    <a:ea typeface="微软雅黑" pitchFamily="34" charset="-122"/>
                    <a:cs typeface="Times New Roman" pitchFamily="34" charset="-120"/>
                  </a:rPr>
                  <a:t>球上标有的面值为</a:t>
                </a:r>
                <a:r>
                  <a:rPr lang="en-US" altLang="zh-CN" sz="1800" b="0" i="0" dirty="0">
                    <a:solidFill>
                      <a:srgbClr val="6565FF"/>
                    </a:solidFill>
                    <a:latin typeface="Times New Roman" pitchFamily="34" charset="0"/>
                    <a:ea typeface="微软雅黑" pitchFamily="34" charset="-122"/>
                    <a:cs typeface="Times New Roman" pitchFamily="34" charset="-120"/>
                  </a:rPr>
                  <a:t>10元和50元时,若选择</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(10,10,10,50</m:t>
                    </m:r>
                    <m:r>
                      <a:rPr lang="en-US" altLang="zh-CN" sz="1800" b="0" i="0" smtClean="0">
                        <a:solidFill>
                          <a:srgbClr val="6565FF"/>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的方案,60元是面值之和的最大值，</a:t>
                </a:r>
                <a:r>
                  <a:rPr lang="en-US" altLang="zh-CN" sz="1800" b="0" i="0">
                    <a:solidFill>
                      <a:srgbClr val="6565FF"/>
                    </a:solidFill>
                    <a:latin typeface="Times New Roman" pitchFamily="34" charset="0"/>
                    <a:ea typeface="微软雅黑" pitchFamily="34" charset="-122"/>
                    <a:cs typeface="Times New Roman" pitchFamily="34" charset="-120"/>
                  </a:rPr>
                  <a:t>数学期望不可能为60</a:t>
                </a:r>
              </a:p>
              <a:p>
                <a:pPr latinLnBrk="1">
                  <a:lnSpc>
                    <a:spcPts val="3300"/>
                  </a:lnSpc>
                </a:pPr>
                <a:r>
                  <a:rPr lang="en-US" altLang="zh-CN" sz="1800" b="0" i="0">
                    <a:solidFill>
                      <a:srgbClr val="6565FF"/>
                    </a:solidFill>
                    <a:latin typeface="Times New Roman" pitchFamily="34" charset="0"/>
                    <a:ea typeface="微软雅黑" pitchFamily="34" charset="-122"/>
                    <a:cs typeface="Times New Roman" pitchFamily="34" charset="-120"/>
                  </a:rPr>
                  <a:t>元</a:t>
                </a:r>
                <a:r>
                  <a:rPr lang="en-US" altLang="zh-CN" sz="1800" b="0" i="0" dirty="0">
                    <a:solidFill>
                      <a:srgbClr val="6565FF"/>
                    </a:solidFill>
                    <a:latin typeface="Times New Roman" pitchFamily="34" charset="0"/>
                    <a:ea typeface="微软雅黑" pitchFamily="34" charset="-122"/>
                    <a:cs typeface="Times New Roman" pitchFamily="34" charset="-120"/>
                  </a:rPr>
                  <a:t>；若选择</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(50,50,50,10</m:t>
                    </m:r>
                    <m:r>
                      <a:rPr lang="en-US" altLang="zh-CN" sz="1800" b="0" i="0" smtClean="0">
                        <a:solidFill>
                          <a:srgbClr val="6565FF"/>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的方案,60元是面值之和的最小值，数学期望也不可能为60元</a:t>
                </a:r>
                <a:r>
                  <a:rPr lang="en-US" altLang="zh-CN" sz="1800" b="0" i="0">
                    <a:solidFill>
                      <a:srgbClr val="6565FF"/>
                    </a:solidFill>
                    <a:latin typeface="Times New Roman" pitchFamily="34" charset="0"/>
                    <a:ea typeface="微软雅黑" pitchFamily="34" charset="-122"/>
                    <a:cs typeface="Times New Roman" pitchFamily="34" charset="-120"/>
                  </a:rPr>
                  <a:t>.因此可能的方案是</a:t>
                </a:r>
              </a:p>
              <a:p>
                <a:pPr latinLnBrk="1">
                  <a:lnSpc>
                    <a:spcPts val="3300"/>
                  </a:lnSpc>
                </a:pP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(10,10,50,50</m:t>
                    </m:r>
                    <m:r>
                      <a:rPr lang="en-US" altLang="zh-CN" sz="1800" b="0" i="0" smtClean="0">
                        <a:solidFill>
                          <a:srgbClr val="6565FF"/>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，记为方案1.</a:t>
                </a:r>
                <a:endParaRPr lang="en-US" altLang="zh-CN" sz="1800" dirty="0"/>
              </a:p>
              <a:p>
                <a:pPr latinLnBrk="1">
                  <a:lnSpc>
                    <a:spcPts val="3300"/>
                  </a:lnSpc>
                </a:pPr>
                <a:r>
                  <a:rPr lang="en-US" altLang="zh-CN" b="0" i="0">
                    <a:solidFill>
                      <a:srgbClr val="6565FF"/>
                    </a:solidFill>
                    <a:latin typeface="Times New Roman" pitchFamily="34" charset="0"/>
                    <a:ea typeface="微软雅黑" pitchFamily="34" charset="-122"/>
                    <a:cs typeface="Times New Roman" pitchFamily="34" charset="-120"/>
                  </a:rPr>
                  <a:t>当</a:t>
                </a:r>
                <a:r>
                  <a:rPr lang="en-US" altLang="zh-CN" sz="1800" b="0" i="0">
                    <a:solidFill>
                      <a:srgbClr val="6565FF"/>
                    </a:solidFill>
                    <a:latin typeface="Times New Roman" pitchFamily="34" charset="0"/>
                    <a:ea typeface="微软雅黑" pitchFamily="34" charset="-122"/>
                    <a:cs typeface="Times New Roman" pitchFamily="34" charset="-120"/>
                  </a:rPr>
                  <a:t>球上标有的面值为</a:t>
                </a:r>
                <a:r>
                  <a:rPr lang="en-US" altLang="zh-CN" sz="1800" b="0" i="0" dirty="0">
                    <a:solidFill>
                      <a:srgbClr val="6565FF"/>
                    </a:solidFill>
                    <a:latin typeface="Times New Roman" pitchFamily="34" charset="0"/>
                    <a:ea typeface="微软雅黑" pitchFamily="34" charset="-122"/>
                    <a:cs typeface="Times New Roman" pitchFamily="34" charset="-120"/>
                  </a:rPr>
                  <a:t>20元和40元时,同理可排除</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(20,20,20,40</m:t>
                    </m:r>
                    <m:r>
                      <a:rPr lang="en-US" altLang="zh-CN" sz="1800" b="0" i="0" smtClean="0">
                        <a:solidFill>
                          <a:srgbClr val="6565FF"/>
                        </a:solidFill>
                        <a:latin typeface="Cambria Math" pitchFamily="34" charset="0"/>
                        <a:ea typeface="Cambria Math" pitchFamily="34" charset="-122"/>
                        <a:cs typeface="Cambria Math" pitchFamily="34" charset="-120"/>
                      </a:rPr>
                      <m:t>)</m:t>
                    </m:r>
                  </m:oMath>
                </a14:m>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(40,40,40,20</m:t>
                    </m:r>
                    <m:r>
                      <a:rPr lang="en-US" altLang="zh-CN" sz="1800" b="0" i="0" smtClean="0">
                        <a:solidFill>
                          <a:srgbClr val="6565FF"/>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的方案</a:t>
                </a:r>
                <a:r>
                  <a:rPr lang="en-US" altLang="zh-CN" sz="1800" b="0" i="0">
                    <a:solidFill>
                      <a:srgbClr val="6565FF"/>
                    </a:solidFill>
                    <a:latin typeface="Times New Roman" pitchFamily="34" charset="0"/>
                    <a:ea typeface="微软雅黑" pitchFamily="34" charset="-122"/>
                    <a:cs typeface="Times New Roman" pitchFamily="34" charset="-120"/>
                  </a:rPr>
                  <a:t>,因此可能的方案是</a:t>
                </a:r>
              </a:p>
              <a:p>
                <a:pPr latinLnBrk="1">
                  <a:lnSpc>
                    <a:spcPts val="3300"/>
                  </a:lnSpc>
                </a:pP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(20,20,40,40</m:t>
                    </m:r>
                    <m:r>
                      <a:rPr lang="en-US" altLang="zh-CN" sz="1800" b="0" i="0" smtClean="0">
                        <a:solidFill>
                          <a:srgbClr val="6565FF"/>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,记为方案2.</a:t>
                </a:r>
                <a:endParaRPr lang="en-US" altLang="zh-CN" sz="1800" dirty="0"/>
              </a:p>
              <a:p>
                <a:pPr latinLnBrk="1">
                  <a:lnSpc>
                    <a:spcPts val="3300"/>
                  </a:lnSpc>
                </a:pPr>
                <a:r>
                  <a:rPr lang="en-US" altLang="zh-CN" b="0" i="0">
                    <a:solidFill>
                      <a:srgbClr val="6565FF"/>
                    </a:solidFill>
                    <a:latin typeface="Times New Roman" pitchFamily="34" charset="0"/>
                    <a:ea typeface="微软雅黑" pitchFamily="34" charset="-122"/>
                    <a:cs typeface="Times New Roman" pitchFamily="34" charset="-120"/>
                  </a:rPr>
                  <a:t>对</a:t>
                </a:r>
                <a:r>
                  <a:rPr lang="en-US" altLang="zh-CN" sz="1800" b="0" i="0">
                    <a:solidFill>
                      <a:srgbClr val="6565FF"/>
                    </a:solidFill>
                    <a:latin typeface="Times New Roman" pitchFamily="34" charset="0"/>
                    <a:ea typeface="微软雅黑" pitchFamily="34" charset="-122"/>
                    <a:cs typeface="Times New Roman" pitchFamily="34" charset="-120"/>
                  </a:rPr>
                  <a:t>于方案</a:t>
                </a:r>
                <a:r>
                  <a:rPr lang="en-US" altLang="zh-CN" sz="1800" b="0" i="0" dirty="0">
                    <a:solidFill>
                      <a:srgbClr val="6565FF"/>
                    </a:solidFill>
                    <a:latin typeface="Times New Roman" pitchFamily="34" charset="0"/>
                    <a:ea typeface="微软雅黑" pitchFamily="34" charset="-122"/>
                    <a:cs typeface="Times New Roman" pitchFamily="34" charset="-120"/>
                  </a:rPr>
                  <a:t>1，即方案</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(10,10,50,50</m:t>
                    </m:r>
                    <m:r>
                      <a:rPr lang="en-US" altLang="zh-CN" sz="1800" b="0" i="0" smtClean="0">
                        <a:solidFill>
                          <a:srgbClr val="6565FF"/>
                        </a:solidFill>
                        <a:latin typeface="Cambria Math" pitchFamily="34" charset="0"/>
                        <a:ea typeface="Cambria Math" pitchFamily="34" charset="-122"/>
                        <a:cs typeface="Cambria Math" pitchFamily="34" charset="-120"/>
                      </a:rPr>
                      <m:t>)</m:t>
                    </m:r>
                  </m:oMath>
                </a14:m>
                <a:r>
                  <a:rPr lang="en-US" altLang="zh-CN" sz="1800" b="0" i="0" dirty="0">
                    <a:solidFill>
                      <a:srgbClr val="6565FF"/>
                    </a:solidFill>
                    <a:latin typeface="Times New Roman" pitchFamily="34" charset="0"/>
                    <a:ea typeface="微软雅黑" pitchFamily="34" charset="-122"/>
                    <a:cs typeface="Times New Roman" pitchFamily="34" charset="-120"/>
                  </a:rPr>
                  <a:t>，由（1）知</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𝐸</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𝑋</m:t>
                    </m:r>
                    <m:r>
                      <a:rPr lang="en-US" altLang="zh-CN" sz="1800" b="0" i="0">
                        <a:solidFill>
                          <a:srgbClr val="6565FF"/>
                        </a:solidFill>
                        <a:latin typeface="Cambria Math" pitchFamily="34" charset="0"/>
                        <a:ea typeface="Cambria Math" pitchFamily="34" charset="-122"/>
                        <a:cs typeface="Cambria Math" pitchFamily="34" charset="-120"/>
                      </a:rPr>
                      <m:t>)=60</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6565FF"/>
                    </a:solidFill>
                    <a:latin typeface="Times New Roman" pitchFamily="34" charset="0"/>
                    <a:ea typeface="微软雅黑" pitchFamily="34" charset="-122"/>
                    <a:cs typeface="Times New Roman" pitchFamily="34" charset="-120"/>
                  </a:rPr>
                  <a:t>, </a:t>
                </a:r>
              </a:p>
              <a:p>
                <a:pPr latinLnBrk="1">
                  <a:lnSpc>
                    <a:spcPts val="3300"/>
                  </a:lnSpc>
                </a:pPr>
                <a14:m>
                  <m:oMath xmlns:m="http://schemas.openxmlformats.org/officeDocument/2006/math">
                    <m:r>
                      <a:rPr lang="en-US" altLang="zh-CN" b="0" i="0">
                        <a:solidFill>
                          <a:srgbClr val="6565FF"/>
                        </a:solidFill>
                        <a:latin typeface="Cambria Math" pitchFamily="34" charset="0"/>
                        <a:ea typeface="Cambria Math" pitchFamily="34" charset="-122"/>
                        <a:cs typeface="Cambria Math" pitchFamily="34" charset="-120"/>
                      </a:rPr>
                      <m:t>𝐷</m:t>
                    </m:r>
                    <m:r>
                      <a:rPr lang="en-US" altLang="zh-CN" b="0" i="0">
                        <a:solidFill>
                          <a:srgbClr val="6565FF"/>
                        </a:solidFill>
                        <a:latin typeface="Cambria Math" pitchFamily="34" charset="0"/>
                        <a:ea typeface="Cambria Math" pitchFamily="34" charset="-122"/>
                        <a:cs typeface="Cambria Math" pitchFamily="34" charset="-120"/>
                      </a:rPr>
                      <m:t>(</m:t>
                    </m:r>
                    <m:r>
                      <a:rPr lang="en-US" altLang="zh-CN" b="0" i="0">
                        <a:solidFill>
                          <a:srgbClr val="6565FF"/>
                        </a:solidFill>
                        <a:latin typeface="Cambria Math" pitchFamily="34" charset="0"/>
                        <a:ea typeface="Cambria Math" pitchFamily="34" charset="-122"/>
                        <a:cs typeface="Cambria Math" pitchFamily="34" charset="-120"/>
                      </a:rPr>
                      <m:t>𝑋</m:t>
                    </m:r>
                    <m:r>
                      <a:rPr lang="en-US" altLang="zh-CN" b="0" i="0">
                        <a:solidFill>
                          <a:srgbClr val="6565FF"/>
                        </a:solidFill>
                        <a:latin typeface="Cambria Math" pitchFamily="34" charset="0"/>
                        <a:ea typeface="Cambria Math" pitchFamily="34" charset="-122"/>
                        <a:cs typeface="Cambria Math" pitchFamily="34" charset="-120"/>
                      </a:rPr>
                      <m:t>)=</m:t>
                    </m:r>
                    <m:sSup>
                      <m:sSupPr>
                        <m:ctrlPr>
                          <a:rPr lang="en-US" altLang="zh-CN"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b="0" i="0">
                            <a:solidFill>
                              <a:srgbClr val="6565FF"/>
                            </a:solidFill>
                            <a:latin typeface="Cambria Math" pitchFamily="34" charset="0"/>
                            <a:ea typeface="Cambria Math" pitchFamily="34" charset="-122"/>
                            <a:cs typeface="Cambria Math" pitchFamily="34" charset="-120"/>
                          </a:rPr>
                          <m:t>(20−60)</m:t>
                        </m:r>
                      </m:e>
                      <m:sup>
                        <m:r>
                          <a:rPr lang="en-US" altLang="zh-CN" b="0" i="0">
                            <a:solidFill>
                              <a:srgbClr val="6565FF"/>
                            </a:solidFill>
                            <a:latin typeface="Cambria Math" pitchFamily="34" charset="0"/>
                            <a:ea typeface="Cambria Math" pitchFamily="34" charset="-122"/>
                            <a:cs typeface="Cambria Math" pitchFamily="34" charset="-120"/>
                          </a:rPr>
                          <m:t>2</m:t>
                        </m:r>
                      </m:sup>
                    </m:sSup>
                    <m:r>
                      <a:rPr lang="en-US" altLang="zh-CN" b="0" i="0">
                        <a:solidFill>
                          <a:srgbClr val="6565FF"/>
                        </a:solidFill>
                        <a:latin typeface="Cambria Math" pitchFamily="34" charset="0"/>
                        <a:ea typeface="Cambria Math" pitchFamily="34" charset="-122"/>
                        <a:cs typeface="Cambria Math" pitchFamily="34" charset="-120"/>
                      </a:rPr>
                      <m:t>×</m:t>
                    </m:r>
                    <m:f>
                      <m:fPr>
                        <m:ctrlPr>
                          <a:rPr lang="en-US" altLang="zh-CN"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b="0" i="0">
                            <a:solidFill>
                              <a:srgbClr val="6565FF"/>
                            </a:solidFill>
                            <a:latin typeface="Cambria Math" pitchFamily="34" charset="0"/>
                            <a:ea typeface="Cambria Math" pitchFamily="34" charset="-122"/>
                            <a:cs typeface="Cambria Math" pitchFamily="34" charset="-120"/>
                          </a:rPr>
                          <m:t>1</m:t>
                        </m:r>
                      </m:num>
                      <m:den>
                        <m:r>
                          <a:rPr lang="en-US" altLang="zh-CN" b="0" i="0">
                            <a:solidFill>
                              <a:srgbClr val="6565FF"/>
                            </a:solidFill>
                            <a:latin typeface="Cambria Math" pitchFamily="34" charset="0"/>
                            <a:ea typeface="Cambria Math" pitchFamily="34" charset="-122"/>
                            <a:cs typeface="Cambria Math" pitchFamily="34" charset="-120"/>
                          </a:rPr>
                          <m:t>6</m:t>
                        </m:r>
                      </m:den>
                    </m:f>
                    <m:r>
                      <a:rPr lang="en-US" altLang="zh-CN" b="0" i="0">
                        <a:solidFill>
                          <a:srgbClr val="6565FF"/>
                        </a:solidFill>
                        <a:latin typeface="Cambria Math" pitchFamily="34" charset="0"/>
                        <a:ea typeface="Cambria Math" pitchFamily="34" charset="-122"/>
                        <a:cs typeface="Cambria Math" pitchFamily="34" charset="-120"/>
                      </a:rPr>
                      <m:t>+</m:t>
                    </m:r>
                    <m:sSup>
                      <m:sSupPr>
                        <m:ctrlPr>
                          <a:rPr lang="en-US" altLang="zh-CN"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b="0" i="0">
                            <a:solidFill>
                              <a:srgbClr val="6565FF"/>
                            </a:solidFill>
                            <a:latin typeface="Cambria Math" pitchFamily="34" charset="0"/>
                            <a:ea typeface="Cambria Math" pitchFamily="34" charset="-122"/>
                            <a:cs typeface="Cambria Math" pitchFamily="34" charset="-120"/>
                          </a:rPr>
                          <m:t>(60−60)</m:t>
                        </m:r>
                      </m:e>
                      <m:sup>
                        <m:r>
                          <a:rPr lang="en-US" altLang="zh-CN" b="0" i="0">
                            <a:solidFill>
                              <a:srgbClr val="6565FF"/>
                            </a:solidFill>
                            <a:latin typeface="Cambria Math" pitchFamily="34" charset="0"/>
                            <a:ea typeface="Cambria Math" pitchFamily="34" charset="-122"/>
                            <a:cs typeface="Cambria Math" pitchFamily="34" charset="-120"/>
                          </a:rPr>
                          <m:t>2</m:t>
                        </m:r>
                      </m:sup>
                    </m:sSup>
                    <m:r>
                      <a:rPr lang="en-US" altLang="zh-CN" b="0" i="0">
                        <a:solidFill>
                          <a:srgbClr val="6565FF"/>
                        </a:solidFill>
                        <a:latin typeface="Cambria Math" pitchFamily="34" charset="0"/>
                        <a:ea typeface="Cambria Math" pitchFamily="34" charset="-122"/>
                        <a:cs typeface="Cambria Math" pitchFamily="34" charset="-120"/>
                      </a:rPr>
                      <m:t>×</m:t>
                    </m:r>
                    <m:f>
                      <m:fPr>
                        <m:ctrlPr>
                          <a:rPr lang="en-US" altLang="zh-CN"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b="0" i="0">
                            <a:solidFill>
                              <a:srgbClr val="6565FF"/>
                            </a:solidFill>
                            <a:latin typeface="Cambria Math" pitchFamily="34" charset="0"/>
                            <a:ea typeface="Cambria Math" pitchFamily="34" charset="-122"/>
                            <a:cs typeface="Cambria Math" pitchFamily="34" charset="-120"/>
                          </a:rPr>
                          <m:t>2</m:t>
                        </m:r>
                      </m:num>
                      <m:den>
                        <m:r>
                          <a:rPr lang="en-US" altLang="zh-CN" b="0" i="0">
                            <a:solidFill>
                              <a:srgbClr val="6565FF"/>
                            </a:solidFill>
                            <a:latin typeface="Cambria Math" pitchFamily="34" charset="0"/>
                            <a:ea typeface="Cambria Math" pitchFamily="34" charset="-122"/>
                            <a:cs typeface="Cambria Math" pitchFamily="34" charset="-120"/>
                          </a:rPr>
                          <m:t>3</m:t>
                        </m:r>
                      </m:den>
                    </m:f>
                    <m:r>
                      <a:rPr lang="en-US" altLang="zh-CN" b="0" i="0">
                        <a:solidFill>
                          <a:srgbClr val="6565FF"/>
                        </a:solidFill>
                        <a:latin typeface="Cambria Math" pitchFamily="34" charset="0"/>
                        <a:ea typeface="Cambria Math" pitchFamily="34" charset="-122"/>
                        <a:cs typeface="Cambria Math" pitchFamily="34" charset="-120"/>
                      </a:rPr>
                      <m:t>+</m:t>
                    </m:r>
                    <m:sSup>
                      <m:sSupPr>
                        <m:ctrlPr>
                          <a:rPr lang="en-US" altLang="zh-CN"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b="0" i="0">
                            <a:solidFill>
                              <a:srgbClr val="6565FF"/>
                            </a:solidFill>
                            <a:latin typeface="Cambria Math" pitchFamily="34" charset="0"/>
                            <a:ea typeface="Cambria Math" pitchFamily="34" charset="-122"/>
                            <a:cs typeface="Cambria Math" pitchFamily="34" charset="-120"/>
                          </a:rPr>
                          <m:t>(100−60)</m:t>
                        </m:r>
                      </m:e>
                      <m:sup>
                        <m:r>
                          <a:rPr lang="en-US" altLang="zh-CN" b="0" i="0">
                            <a:solidFill>
                              <a:srgbClr val="6565FF"/>
                            </a:solidFill>
                            <a:latin typeface="Cambria Math" pitchFamily="34" charset="0"/>
                            <a:ea typeface="Cambria Math" pitchFamily="34" charset="-122"/>
                            <a:cs typeface="Cambria Math" pitchFamily="34" charset="-120"/>
                          </a:rPr>
                          <m:t>2</m:t>
                        </m:r>
                      </m:sup>
                    </m:sSup>
                    <m:r>
                      <a:rPr lang="en-US" altLang="zh-CN" b="0" i="0">
                        <a:solidFill>
                          <a:srgbClr val="6565FF"/>
                        </a:solidFill>
                        <a:latin typeface="Cambria Math" pitchFamily="34" charset="0"/>
                        <a:ea typeface="Cambria Math" pitchFamily="34" charset="-122"/>
                        <a:cs typeface="Cambria Math" pitchFamily="34" charset="-120"/>
                      </a:rPr>
                      <m:t>×</m:t>
                    </m:r>
                    <m:f>
                      <m:fPr>
                        <m:ctrlPr>
                          <a:rPr lang="en-US" altLang="zh-CN"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b="0" i="0">
                            <a:solidFill>
                              <a:srgbClr val="6565FF"/>
                            </a:solidFill>
                            <a:latin typeface="Cambria Math" pitchFamily="34" charset="0"/>
                            <a:ea typeface="Cambria Math" pitchFamily="34" charset="-122"/>
                            <a:cs typeface="Cambria Math" pitchFamily="34" charset="-120"/>
                          </a:rPr>
                          <m:t>1</m:t>
                        </m:r>
                      </m:num>
                      <m:den>
                        <m:r>
                          <a:rPr lang="en-US" altLang="zh-CN" b="0" i="0">
                            <a:solidFill>
                              <a:srgbClr val="6565FF"/>
                            </a:solidFill>
                            <a:latin typeface="Cambria Math" pitchFamily="34" charset="0"/>
                            <a:ea typeface="Cambria Math" pitchFamily="34" charset="-122"/>
                            <a:cs typeface="Cambria Math" pitchFamily="34" charset="-120"/>
                          </a:rPr>
                          <m:t>6</m:t>
                        </m:r>
                      </m:den>
                    </m:f>
                    <m:r>
                      <a:rPr lang="en-US" altLang="zh-CN" b="0" i="0">
                        <a:solidFill>
                          <a:srgbClr val="6565FF"/>
                        </a:solidFill>
                        <a:latin typeface="Cambria Math" pitchFamily="34" charset="0"/>
                        <a:ea typeface="Cambria Math" pitchFamily="34" charset="-122"/>
                        <a:cs typeface="Cambria Math" pitchFamily="34" charset="-120"/>
                      </a:rPr>
                      <m:t>=</m:t>
                    </m:r>
                    <m:f>
                      <m:fPr>
                        <m:ctrlPr>
                          <a:rPr lang="en-US" altLang="zh-CN"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b="0" i="0">
                            <a:solidFill>
                              <a:srgbClr val="6565FF"/>
                            </a:solidFill>
                            <a:latin typeface="Cambria Math" pitchFamily="34" charset="0"/>
                            <a:ea typeface="Cambria Math" pitchFamily="34" charset="-122"/>
                            <a:cs typeface="Cambria Math" pitchFamily="34" charset="-120"/>
                          </a:rPr>
                          <m:t>1</m:t>
                        </m:r>
                        <m:r>
                          <m:rPr>
                            <m:nor/>
                          </m:rPr>
                          <a:rPr lang="en-US" altLang="zh-CN" b="0" i="0">
                            <a:solidFill>
                              <a:srgbClr val="6565FF"/>
                            </a:solidFill>
                            <a:latin typeface="Cambria Math" pitchFamily="34" charset="0"/>
                            <a:ea typeface="Cambria Math" pitchFamily="34" charset="-122"/>
                            <a:cs typeface="Cambria Math" pitchFamily="34" charset="-120"/>
                          </a:rPr>
                          <m:t> </m:t>
                        </m:r>
                        <m:r>
                          <a:rPr lang="en-US" altLang="zh-CN" b="0" i="0">
                            <a:solidFill>
                              <a:srgbClr val="6565FF"/>
                            </a:solidFill>
                            <a:latin typeface="Cambria Math" pitchFamily="34" charset="0"/>
                            <a:ea typeface="Cambria Math" pitchFamily="34" charset="-122"/>
                            <a:cs typeface="Cambria Math" pitchFamily="34" charset="-120"/>
                          </a:rPr>
                          <m:t>600</m:t>
                        </m:r>
                      </m:num>
                      <m:den>
                        <m:r>
                          <a:rPr lang="en-US" altLang="zh-CN" b="0" i="0">
                            <a:solidFill>
                              <a:srgbClr val="6565FF"/>
                            </a:solidFill>
                            <a:latin typeface="Cambria Math" pitchFamily="34" charset="0"/>
                            <a:ea typeface="Cambria Math" pitchFamily="34" charset="-122"/>
                            <a:cs typeface="Cambria Math" pitchFamily="34" charset="-120"/>
                          </a:rPr>
                          <m:t>3</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6565FF"/>
                    </a:solidFill>
                    <a:latin typeface="Times New Roman" pitchFamily="34" charset="0"/>
                    <a:ea typeface="微软雅黑" pitchFamily="34" charset="-122"/>
                    <a:cs typeface="Times New Roman" pitchFamily="34" charset="-120"/>
                  </a:rPr>
                  <a:t>.</a:t>
                </a:r>
                <a:endParaRPr lang="en-US" altLang="zh-CN" dirty="0"/>
              </a:p>
            </p:txBody>
          </p:sp>
        </mc:Choice>
        <mc:Fallback>
          <p:sp>
            <p:nvSpPr>
              <p:cNvPr id="2" name="QO_6_AN.13_1#faf0fbc8b?vcp=1&amp;vop=1&amp;pid=500c57705&amp;color=36,64,97&amp;vtp=1&amp;bt=1&amp;bbb=1&amp;hb=1"/>
              <p:cNvSpPr>
                <a:spLocks noRot="1" noChangeAspect="1" noMove="1" noResize="1" noEditPoints="1" noAdjustHandles="1" noChangeArrowheads="1" noChangeShapeType="1" noTextEdit="1"/>
              </p:cNvSpPr>
              <p:nvPr/>
            </p:nvSpPr>
            <p:spPr>
              <a:xfrm>
                <a:off x="539496" y="1597805"/>
                <a:ext cx="11109960" cy="3771900"/>
              </a:xfrm>
              <a:prstGeom prst="rect">
                <a:avLst/>
              </a:prstGeom>
              <a:blipFill>
                <a:blip r:embed="rId3"/>
                <a:stretch>
                  <a:fillRect l="-1317" r="-1043" b="-2262"/>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anim calcmode="lin" valueType="num">
                                      <p:cBhvr>
                                        <p:cTn id="8" dur="500" fill="hold"/>
                                        <p:tgtEl>
                                          <p:spTgt spid="2">
                                            <p:bg/>
                                          </p:spTgt>
                                        </p:tgtEl>
                                        <p:attrNameLst>
                                          <p:attrName>ppt_x</p:attrName>
                                        </p:attrNameLst>
                                      </p:cBhvr>
                                      <p:tavLst>
                                        <p:tav tm="0">
                                          <p:val>
                                            <p:strVal val="#ppt_x"/>
                                          </p:val>
                                        </p:tav>
                                        <p:tav tm="100000">
                                          <p:val>
                                            <p:strVal val="#ppt_x"/>
                                          </p:val>
                                        </p:tav>
                                      </p:tavLst>
                                    </p:anim>
                                    <p:anim calcmode="lin" valueType="num">
                                      <p:cBhvr>
                                        <p:cTn id="9" dur="500" fill="hold"/>
                                        <p:tgtEl>
                                          <p:spTgt spid="2">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2">
                                            <p:txEl>
                                              <p:pRg st="0" end="0"/>
                                            </p:txEl>
                                          </p:spTgt>
                                        </p:tgtEl>
                                        <p:attrNameLst>
                                          <p:attrName>style.visibility</p:attrName>
                                        </p:attrNameLst>
                                      </p:cBhvr>
                                      <p:to>
                                        <p:strVal val="visible"/>
                                      </p:to>
                                    </p:set>
                                    <p:animEffect transition="in" filter="fade">
                                      <p:cBhvr>
                                        <p:cTn id="12" dur="500"/>
                                        <p:tgtEl>
                                          <p:spTgt spid="2">
                                            <p:txEl>
                                              <p:pRg st="0" end="0"/>
                                            </p:txEl>
                                          </p:spTgt>
                                        </p:tgtEl>
                                      </p:cBhvr>
                                    </p:animEffect>
                                    <p:anim calcmode="lin" valueType="num">
                                      <p:cBhvr>
                                        <p:cTn id="13"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2">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2">
                                            <p:txEl>
                                              <p:pRg st="1" end="1"/>
                                            </p:txEl>
                                          </p:spTgt>
                                        </p:tgtEl>
                                        <p:attrNameLst>
                                          <p:attrName>style.visibility</p:attrName>
                                        </p:attrNameLst>
                                      </p:cBhvr>
                                      <p:to>
                                        <p:strVal val="visible"/>
                                      </p:to>
                                    </p:set>
                                    <p:animEffect transition="in" filter="fade">
                                      <p:cBhvr>
                                        <p:cTn id="17" dur="500"/>
                                        <p:tgtEl>
                                          <p:spTgt spid="2">
                                            <p:txEl>
                                              <p:pRg st="1" end="1"/>
                                            </p:txEl>
                                          </p:spTgt>
                                        </p:tgtEl>
                                      </p:cBhvr>
                                    </p:animEffect>
                                    <p:anim calcmode="lin" valueType="num">
                                      <p:cBhvr>
                                        <p:cTn id="18"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2">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2">
                                            <p:txEl>
                                              <p:pRg st="2" end="2"/>
                                            </p:txEl>
                                          </p:spTgt>
                                        </p:tgtEl>
                                        <p:attrNameLst>
                                          <p:attrName>style.visibility</p:attrName>
                                        </p:attrNameLst>
                                      </p:cBhvr>
                                      <p:to>
                                        <p:strVal val="visible"/>
                                      </p:to>
                                    </p:set>
                                    <p:animEffect transition="in" filter="fade">
                                      <p:cBhvr>
                                        <p:cTn id="22" dur="500"/>
                                        <p:tgtEl>
                                          <p:spTgt spid="2">
                                            <p:txEl>
                                              <p:pRg st="2" end="2"/>
                                            </p:txEl>
                                          </p:spTgt>
                                        </p:tgtEl>
                                      </p:cBhvr>
                                    </p:animEffect>
                                    <p:anim calcmode="lin" valueType="num">
                                      <p:cBhvr>
                                        <p:cTn id="23"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2">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2">
                                            <p:txEl>
                                              <p:pRg st="3" end="3"/>
                                            </p:txEl>
                                          </p:spTgt>
                                        </p:tgtEl>
                                        <p:attrNameLst>
                                          <p:attrName>style.visibility</p:attrName>
                                        </p:attrNameLst>
                                      </p:cBhvr>
                                      <p:to>
                                        <p:strVal val="visible"/>
                                      </p:to>
                                    </p:set>
                                    <p:animEffect transition="in" filter="fade">
                                      <p:cBhvr>
                                        <p:cTn id="27" dur="500"/>
                                        <p:tgtEl>
                                          <p:spTgt spid="2">
                                            <p:txEl>
                                              <p:pRg st="3" end="3"/>
                                            </p:txEl>
                                          </p:spTgt>
                                        </p:tgtEl>
                                      </p:cBhvr>
                                    </p:animEffect>
                                    <p:anim calcmode="lin" valueType="num">
                                      <p:cBhvr>
                                        <p:cTn id="28" dur="500" fill="hold"/>
                                        <p:tgtEl>
                                          <p:spTgt spid="2">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2">
                                            <p:txEl>
                                              <p:pRg st="3" end="3"/>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2">
                                            <p:txEl>
                                              <p:pRg st="4" end="4"/>
                                            </p:txEl>
                                          </p:spTgt>
                                        </p:tgtEl>
                                        <p:attrNameLst>
                                          <p:attrName>style.visibility</p:attrName>
                                        </p:attrNameLst>
                                      </p:cBhvr>
                                      <p:to>
                                        <p:strVal val="visible"/>
                                      </p:to>
                                    </p:set>
                                    <p:animEffect transition="in" filter="fade">
                                      <p:cBhvr>
                                        <p:cTn id="32" dur="500"/>
                                        <p:tgtEl>
                                          <p:spTgt spid="2">
                                            <p:txEl>
                                              <p:pRg st="4" end="4"/>
                                            </p:txEl>
                                          </p:spTgt>
                                        </p:tgtEl>
                                      </p:cBhvr>
                                    </p:animEffect>
                                    <p:anim calcmode="lin" valueType="num">
                                      <p:cBhvr>
                                        <p:cTn id="33" dur="500" fill="hold"/>
                                        <p:tgtEl>
                                          <p:spTgt spid="2">
                                            <p:txEl>
                                              <p:pRg st="4" end="4"/>
                                            </p:txEl>
                                          </p:spTgt>
                                        </p:tgtEl>
                                        <p:attrNameLst>
                                          <p:attrName>ppt_x</p:attrName>
                                        </p:attrNameLst>
                                      </p:cBhvr>
                                      <p:tavLst>
                                        <p:tav tm="0">
                                          <p:val>
                                            <p:strVal val="#ppt_x"/>
                                          </p:val>
                                        </p:tav>
                                        <p:tav tm="100000">
                                          <p:val>
                                            <p:strVal val="#ppt_x"/>
                                          </p:val>
                                        </p:tav>
                                      </p:tavLst>
                                    </p:anim>
                                    <p:anim calcmode="lin" valueType="num">
                                      <p:cBhvr>
                                        <p:cTn id="34" dur="500" fill="hold"/>
                                        <p:tgtEl>
                                          <p:spTgt spid="2">
                                            <p:txEl>
                                              <p:pRg st="4" end="4"/>
                                            </p:txEl>
                                          </p:spTgt>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2">
                                            <p:txEl>
                                              <p:pRg st="5" end="5"/>
                                            </p:txEl>
                                          </p:spTgt>
                                        </p:tgtEl>
                                        <p:attrNameLst>
                                          <p:attrName>style.visibility</p:attrName>
                                        </p:attrNameLst>
                                      </p:cBhvr>
                                      <p:to>
                                        <p:strVal val="visible"/>
                                      </p:to>
                                    </p:set>
                                    <p:animEffect transition="in" filter="fade">
                                      <p:cBhvr>
                                        <p:cTn id="37" dur="500"/>
                                        <p:tgtEl>
                                          <p:spTgt spid="2">
                                            <p:txEl>
                                              <p:pRg st="5" end="5"/>
                                            </p:txEl>
                                          </p:spTgt>
                                        </p:tgtEl>
                                      </p:cBhvr>
                                    </p:animEffect>
                                    <p:anim calcmode="lin" valueType="num">
                                      <p:cBhvr>
                                        <p:cTn id="38" dur="500" fill="hold"/>
                                        <p:tgtEl>
                                          <p:spTgt spid="2">
                                            <p:txEl>
                                              <p:pRg st="5" end="5"/>
                                            </p:txEl>
                                          </p:spTgt>
                                        </p:tgtEl>
                                        <p:attrNameLst>
                                          <p:attrName>ppt_x</p:attrName>
                                        </p:attrNameLst>
                                      </p:cBhvr>
                                      <p:tavLst>
                                        <p:tav tm="0">
                                          <p:val>
                                            <p:strVal val="#ppt_x"/>
                                          </p:val>
                                        </p:tav>
                                        <p:tav tm="100000">
                                          <p:val>
                                            <p:strVal val="#ppt_x"/>
                                          </p:val>
                                        </p:tav>
                                      </p:tavLst>
                                    </p:anim>
                                    <p:anim calcmode="lin" valueType="num">
                                      <p:cBhvr>
                                        <p:cTn id="39" dur="500" fill="hold"/>
                                        <p:tgtEl>
                                          <p:spTgt spid="2">
                                            <p:txEl>
                                              <p:pRg st="5" end="5"/>
                                            </p:txEl>
                                          </p:spTgt>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2">
                                            <p:txEl>
                                              <p:pRg st="6" end="6"/>
                                            </p:txEl>
                                          </p:spTgt>
                                        </p:tgtEl>
                                        <p:attrNameLst>
                                          <p:attrName>style.visibility</p:attrName>
                                        </p:attrNameLst>
                                      </p:cBhvr>
                                      <p:to>
                                        <p:strVal val="visible"/>
                                      </p:to>
                                    </p:set>
                                    <p:animEffect transition="in" filter="fade">
                                      <p:cBhvr>
                                        <p:cTn id="42" dur="500"/>
                                        <p:tgtEl>
                                          <p:spTgt spid="2">
                                            <p:txEl>
                                              <p:pRg st="6" end="6"/>
                                            </p:txEl>
                                          </p:spTgt>
                                        </p:tgtEl>
                                      </p:cBhvr>
                                    </p:animEffect>
                                    <p:anim calcmode="lin" valueType="num">
                                      <p:cBhvr>
                                        <p:cTn id="43" dur="500" fill="hold"/>
                                        <p:tgtEl>
                                          <p:spTgt spid="2">
                                            <p:txEl>
                                              <p:pRg st="6" end="6"/>
                                            </p:txEl>
                                          </p:spTgt>
                                        </p:tgtEl>
                                        <p:attrNameLst>
                                          <p:attrName>ppt_x</p:attrName>
                                        </p:attrNameLst>
                                      </p:cBhvr>
                                      <p:tavLst>
                                        <p:tav tm="0">
                                          <p:val>
                                            <p:strVal val="#ppt_x"/>
                                          </p:val>
                                        </p:tav>
                                        <p:tav tm="100000">
                                          <p:val>
                                            <p:strVal val="#ppt_x"/>
                                          </p:val>
                                        </p:tav>
                                      </p:tavLst>
                                    </p:anim>
                                    <p:anim calcmode="lin" valueType="num">
                                      <p:cBhvr>
                                        <p:cTn id="44" dur="500" fill="hold"/>
                                        <p:tgtEl>
                                          <p:spTgt spid="2">
                                            <p:txEl>
                                              <p:pRg st="6" end="6"/>
                                            </p:txEl>
                                          </p:spTgt>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2">
                                            <p:txEl>
                                              <p:pRg st="7" end="7"/>
                                            </p:txEl>
                                          </p:spTgt>
                                        </p:tgtEl>
                                        <p:attrNameLst>
                                          <p:attrName>style.visibility</p:attrName>
                                        </p:attrNameLst>
                                      </p:cBhvr>
                                      <p:to>
                                        <p:strVal val="visible"/>
                                      </p:to>
                                    </p:set>
                                    <p:animEffect transition="in" filter="fade">
                                      <p:cBhvr>
                                        <p:cTn id="47" dur="500"/>
                                        <p:tgtEl>
                                          <p:spTgt spid="2">
                                            <p:txEl>
                                              <p:pRg st="7" end="7"/>
                                            </p:txEl>
                                          </p:spTgt>
                                        </p:tgtEl>
                                      </p:cBhvr>
                                    </p:animEffect>
                                    <p:anim calcmode="lin" valueType="num">
                                      <p:cBhvr>
                                        <p:cTn id="48" dur="500" fill="hold"/>
                                        <p:tgtEl>
                                          <p:spTgt spid="2">
                                            <p:txEl>
                                              <p:pRg st="7" end="7"/>
                                            </p:txEl>
                                          </p:spTgt>
                                        </p:tgtEl>
                                        <p:attrNameLst>
                                          <p:attrName>ppt_x</p:attrName>
                                        </p:attrNameLst>
                                      </p:cBhvr>
                                      <p:tavLst>
                                        <p:tav tm="0">
                                          <p:val>
                                            <p:strVal val="#ppt_x"/>
                                          </p:val>
                                        </p:tav>
                                        <p:tav tm="100000">
                                          <p:val>
                                            <p:strVal val="#ppt_x"/>
                                          </p:val>
                                        </p:tav>
                                      </p:tavLst>
                                    </p:anim>
                                    <p:anim calcmode="lin" valueType="num">
                                      <p:cBhvr>
                                        <p:cTn id="49" dur="500" fill="hold"/>
                                        <p:tgtEl>
                                          <p:spTgt spid="2">
                                            <p:txEl>
                                              <p:pRg st="7" end="7"/>
                                            </p:txEl>
                                          </p:spTgt>
                                        </p:tgtEl>
                                        <p:attrNameLst>
                                          <p:attrName>ppt_y</p:attrName>
                                        </p:attrNameLst>
                                      </p:cBhvr>
                                      <p:tavLst>
                                        <p:tav tm="0">
                                          <p:val>
                                            <p:strVal val="#ppt_y+.1"/>
                                          </p:val>
                                        </p:tav>
                                        <p:tav tm="100000">
                                          <p:val>
                                            <p:strVal val="#ppt_y"/>
                                          </p:val>
                                        </p:tav>
                                      </p:tavLst>
                                    </p:anim>
                                  </p:childTnLst>
                                </p:cTn>
                              </p:par>
                              <p:par>
                                <p:cTn id="50" presetID="42" presetClass="entr" presetSubtype="0" fill="hold" grpId="0" nodeType="withEffect">
                                  <p:stCondLst>
                                    <p:cond delay="0"/>
                                  </p:stCondLst>
                                  <p:childTnLst>
                                    <p:set>
                                      <p:cBhvr>
                                        <p:cTn id="51" dur="1" fill="hold">
                                          <p:stCondLst>
                                            <p:cond delay="0"/>
                                          </p:stCondLst>
                                        </p:cTn>
                                        <p:tgtEl>
                                          <p:spTgt spid="2">
                                            <p:txEl>
                                              <p:pRg st="8" end="8"/>
                                            </p:txEl>
                                          </p:spTgt>
                                        </p:tgtEl>
                                        <p:attrNameLst>
                                          <p:attrName>style.visibility</p:attrName>
                                        </p:attrNameLst>
                                      </p:cBhvr>
                                      <p:to>
                                        <p:strVal val="visible"/>
                                      </p:to>
                                    </p:set>
                                    <p:animEffect transition="in" filter="fade">
                                      <p:cBhvr>
                                        <p:cTn id="52" dur="500"/>
                                        <p:tgtEl>
                                          <p:spTgt spid="2">
                                            <p:txEl>
                                              <p:pRg st="8" end="8"/>
                                            </p:txEl>
                                          </p:spTgt>
                                        </p:tgtEl>
                                      </p:cBhvr>
                                    </p:animEffect>
                                    <p:anim calcmode="lin" valueType="num">
                                      <p:cBhvr>
                                        <p:cTn id="53" dur="500" fill="hold"/>
                                        <p:tgtEl>
                                          <p:spTgt spid="2">
                                            <p:txEl>
                                              <p:pRg st="8" end="8"/>
                                            </p:txEl>
                                          </p:spTgt>
                                        </p:tgtEl>
                                        <p:attrNameLst>
                                          <p:attrName>ppt_x</p:attrName>
                                        </p:attrNameLst>
                                      </p:cBhvr>
                                      <p:tavLst>
                                        <p:tav tm="0">
                                          <p:val>
                                            <p:strVal val="#ppt_x"/>
                                          </p:val>
                                        </p:tav>
                                        <p:tav tm="100000">
                                          <p:val>
                                            <p:strVal val="#ppt_x"/>
                                          </p:val>
                                        </p:tav>
                                      </p:tavLst>
                                    </p:anim>
                                    <p:anim calcmode="lin" valueType="num">
                                      <p:cBhvr>
                                        <p:cTn id="54" dur="500" fill="hold"/>
                                        <p:tgtEl>
                                          <p:spTgt spid="2">
                                            <p:txEl>
                                              <p:pRg st="8" end="8"/>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3.xml><?xml version="1.0" encoding="utf-8"?>
<p:sld xmlns:a="http://schemas.openxmlformats.org/drawingml/2006/main" xmlns:r="http://schemas.openxmlformats.org/officeDocument/2006/relationships" xmlns:p="http://schemas.openxmlformats.org/presentationml/2006/main">
  <p:cSld name="Slide 13&amp;si=13">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6_AN.13_2#faf0fbc8b?vcp=1&amp;vop=1&amp;pid=500c57705&amp;color=36,64,97&amp;mp=1&amp;vtp=1&amp;bt=1&amp;bbb=1"/>
              <p:cNvSpPr/>
              <p:nvPr/>
            </p:nvSpPr>
            <p:spPr>
              <a:xfrm>
                <a:off x="539496" y="828000"/>
                <a:ext cx="11109960" cy="2189480"/>
              </a:xfrm>
              <a:prstGeom prst="rect">
                <a:avLst/>
              </a:prstGeom>
              <a:noFill/>
              <a:ln/>
            </p:spPr>
            <p:txBody>
              <a:bodyPr wrap="none" lIns="0" tIns="0" rIns="0" bIns="0" rtlCol="0" anchor="t"/>
              <a:lstStyle/>
              <a:p>
                <a:pPr algn="l" latinLnBrk="1">
                  <a:lnSpc>
                    <a:spcPts val="3200"/>
                  </a:lnSpc>
                </a:pPr>
                <a:r>
                  <a:rPr lang="en-US" altLang="zh-CN" sz="1800" b="0" i="0" dirty="0">
                    <a:solidFill>
                      <a:srgbClr val="6565FF"/>
                    </a:solidFill>
                    <a:latin typeface="Times New Roman" pitchFamily="34" charset="0"/>
                    <a:ea typeface="微软雅黑" pitchFamily="34" charset="-122"/>
                    <a:cs typeface="Times New Roman" pitchFamily="34" charset="-120"/>
                  </a:rPr>
                  <a:t>对于方案2，即方案</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(20,20,40,40)</m:t>
                    </m:r>
                  </m:oMath>
                </a14:m>
                <a:r>
                  <a:rPr lang="en-US" altLang="zh-CN" sz="1800" b="0" i="0" dirty="0">
                    <a:solidFill>
                      <a:srgbClr val="6565FF"/>
                    </a:solidFill>
                    <a:latin typeface="Times New Roman" pitchFamily="34" charset="0"/>
                    <a:ea typeface="微软雅黑" pitchFamily="34" charset="-122"/>
                    <a:cs typeface="Times New Roman" pitchFamily="34" charset="-120"/>
                  </a:rPr>
                  <a:t>，设顾客所获得的奖励金额为</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𝑌</m:t>
                    </m:r>
                  </m:oMath>
                </a14:m>
                <a:r>
                  <a:rPr lang="en-US" altLang="zh-CN" sz="1800" b="0" i="0" dirty="0">
                    <a:solidFill>
                      <a:srgbClr val="6565FF"/>
                    </a:solidFill>
                    <a:latin typeface="Times New Roman" pitchFamily="34" charset="0"/>
                    <a:ea typeface="微软雅黑" pitchFamily="34" charset="-122"/>
                    <a:cs typeface="Times New Roman" pitchFamily="34" charset="-120"/>
                  </a:rPr>
                  <a:t>元，则</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𝑌</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的可能取值为40,60,80，</a:t>
                </a:r>
                <a:endParaRPr lang="en-US" altLang="zh-CN" sz="1800" dirty="0"/>
              </a:p>
              <a:p>
                <a:pPr latinLnBrk="1">
                  <a:lnSpc>
                    <a:spcPts val="3800"/>
                  </a:lnSpc>
                </a:pPr>
                <a:r>
                  <a:rPr lang="en-US" altLang="zh-CN" b="0" i="0">
                    <a:solidFill>
                      <a:srgbClr val="6565FF"/>
                    </a:solidFill>
                    <a:latin typeface="Times New Roman" pitchFamily="34" charset="0"/>
                    <a:ea typeface="微软雅黑" pitchFamily="34" charset="-122"/>
                    <a:cs typeface="Times New Roman" pitchFamily="34" charset="-120"/>
                  </a:rPr>
                  <a:t>则</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𝑃</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𝑌</m:t>
                    </m:r>
                    <m:r>
                      <a:rPr lang="en-US" altLang="zh-CN" sz="1800" b="0" i="0">
                        <a:solidFill>
                          <a:srgbClr val="6565FF"/>
                        </a:solidFill>
                        <a:latin typeface="Cambria Math" pitchFamily="34" charset="0"/>
                        <a:ea typeface="Cambria Math" pitchFamily="34" charset="-122"/>
                        <a:cs typeface="Cambria Math" pitchFamily="34" charset="-120"/>
                      </a:rPr>
                      <m:t>=40)=</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sSubSup>
                          <m:sSub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SupPr>
                          <m:e>
                            <m:r>
                              <m:rPr>
                                <m:sty m:val="p"/>
                              </m:rPr>
                              <a:rPr lang="en-US" altLang="zh-CN" sz="1800" b="0" i="0">
                                <a:solidFill>
                                  <a:srgbClr val="6565FF"/>
                                </a:solidFill>
                                <a:latin typeface="Cambria Math" pitchFamily="34" charset="0"/>
                                <a:ea typeface="Cambria Math" pitchFamily="34" charset="-122"/>
                                <a:cs typeface="Cambria Math" pitchFamily="34" charset="-120"/>
                              </a:rPr>
                              <m:t>C</m:t>
                            </m:r>
                          </m:e>
                          <m:sub>
                            <m:r>
                              <a:rPr lang="en-US" altLang="zh-CN" sz="1800" b="0" i="0">
                                <a:solidFill>
                                  <a:srgbClr val="6565FF"/>
                                </a:solidFill>
                                <a:latin typeface="Cambria Math" pitchFamily="34" charset="0"/>
                                <a:ea typeface="Cambria Math" pitchFamily="34" charset="-122"/>
                                <a:cs typeface="Cambria Math" pitchFamily="34" charset="-120"/>
                              </a:rPr>
                              <m:t>2</m:t>
                            </m:r>
                          </m:sub>
                          <m:sup>
                            <m:r>
                              <a:rPr lang="en-US" altLang="zh-CN" sz="1800" b="0" i="0">
                                <a:solidFill>
                                  <a:srgbClr val="6565FF"/>
                                </a:solidFill>
                                <a:latin typeface="Cambria Math" pitchFamily="34" charset="0"/>
                                <a:ea typeface="Cambria Math" pitchFamily="34" charset="-122"/>
                                <a:cs typeface="Cambria Math" pitchFamily="34" charset="-120"/>
                              </a:rPr>
                              <m:t>2</m:t>
                            </m:r>
                          </m:sup>
                        </m:sSubSup>
                      </m:num>
                      <m:den>
                        <m:sSubSup>
                          <m:sSubSupPr>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6565FF"/>
                                </a:solidFill>
                                <a:latin typeface="Cambria Math" pitchFamily="34" charset="0"/>
                                <a:ea typeface="Cambria Math" pitchFamily="34" charset="-122"/>
                                <a:cs typeface="Cambria Math" pitchFamily="34" charset="-120"/>
                              </a:rPr>
                              <m:t>C</m:t>
                            </m:r>
                          </m:e>
                          <m:sub>
                            <m:r>
                              <a:rPr lang="en-US" altLang="zh-CN" sz="1800" b="0" i="0">
                                <a:solidFill>
                                  <a:srgbClr val="6565FF"/>
                                </a:solidFill>
                                <a:latin typeface="Cambria Math" pitchFamily="34" charset="0"/>
                                <a:ea typeface="Cambria Math" pitchFamily="34" charset="-122"/>
                                <a:cs typeface="Cambria Math" pitchFamily="34" charset="-120"/>
                              </a:rPr>
                              <m:t>4</m:t>
                            </m:r>
                          </m:sub>
                          <m:sup>
                            <m:r>
                              <a:rPr lang="en-US" altLang="zh-CN" sz="1800" b="0" i="0">
                                <a:solidFill>
                                  <a:srgbClr val="6565FF"/>
                                </a:solidFill>
                                <a:latin typeface="Cambria Math" pitchFamily="34" charset="0"/>
                                <a:ea typeface="Cambria Math" pitchFamily="34" charset="-122"/>
                                <a:cs typeface="Cambria Math" pitchFamily="34" charset="-120"/>
                              </a:rPr>
                              <m:t>2</m:t>
                            </m:r>
                          </m:sup>
                        </m:sSubSup>
                      </m:den>
                    </m:f>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1</m:t>
                        </m:r>
                      </m:num>
                      <m:den>
                        <m:r>
                          <a:rPr lang="en-US" altLang="zh-CN" sz="1800" b="0" i="0">
                            <a:solidFill>
                              <a:srgbClr val="6565FF"/>
                            </a:solidFill>
                            <a:latin typeface="Cambria Math" pitchFamily="34" charset="0"/>
                            <a:ea typeface="Cambria Math" pitchFamily="34" charset="-122"/>
                            <a:cs typeface="Cambria Math" pitchFamily="34" charset="-120"/>
                          </a:rPr>
                          <m:t>6</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3800"/>
                  </a:lnSpc>
                </a:pP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𝑃</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𝑌</m:t>
                    </m:r>
                    <m:r>
                      <a:rPr lang="en-US" altLang="zh-CN" sz="1800" b="0" i="0">
                        <a:solidFill>
                          <a:srgbClr val="6565FF"/>
                        </a:solidFill>
                        <a:latin typeface="Cambria Math" pitchFamily="34" charset="0"/>
                        <a:ea typeface="Cambria Math" pitchFamily="34" charset="-122"/>
                        <a:cs typeface="Cambria Math" pitchFamily="34" charset="-120"/>
                      </a:rPr>
                      <m:t>=60)=</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sSubSup>
                          <m:sSub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SupPr>
                          <m:e>
                            <m:r>
                              <m:rPr>
                                <m:sty m:val="p"/>
                              </m:rPr>
                              <a:rPr lang="en-US" altLang="zh-CN" sz="1800" b="0" i="0">
                                <a:solidFill>
                                  <a:srgbClr val="6565FF"/>
                                </a:solidFill>
                                <a:latin typeface="Cambria Math" pitchFamily="34" charset="0"/>
                                <a:ea typeface="Cambria Math" pitchFamily="34" charset="-122"/>
                                <a:cs typeface="Cambria Math" pitchFamily="34" charset="-120"/>
                              </a:rPr>
                              <m:t>C</m:t>
                            </m:r>
                          </m:e>
                          <m:sub>
                            <m:r>
                              <a:rPr lang="en-US" altLang="zh-CN" sz="1800" b="0" i="0">
                                <a:solidFill>
                                  <a:srgbClr val="6565FF"/>
                                </a:solidFill>
                                <a:latin typeface="Cambria Math" pitchFamily="34" charset="0"/>
                                <a:ea typeface="Cambria Math" pitchFamily="34" charset="-122"/>
                                <a:cs typeface="Cambria Math" pitchFamily="34" charset="-120"/>
                              </a:rPr>
                              <m:t>2</m:t>
                            </m:r>
                          </m:sub>
                          <m:sup>
                            <m:r>
                              <a:rPr lang="en-US" altLang="zh-CN" sz="1800" b="0" i="0">
                                <a:solidFill>
                                  <a:srgbClr val="6565FF"/>
                                </a:solidFill>
                                <a:latin typeface="Cambria Math" pitchFamily="34" charset="0"/>
                                <a:ea typeface="Cambria Math" pitchFamily="34" charset="-122"/>
                                <a:cs typeface="Cambria Math" pitchFamily="34" charset="-120"/>
                              </a:rPr>
                              <m:t>1</m:t>
                            </m:r>
                          </m:sup>
                        </m:sSubSup>
                        <m:sSubSup>
                          <m:sSubSupPr>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6565FF"/>
                                </a:solidFill>
                                <a:latin typeface="Cambria Math" pitchFamily="34" charset="0"/>
                                <a:ea typeface="Cambria Math" pitchFamily="34" charset="-122"/>
                                <a:cs typeface="Cambria Math" pitchFamily="34" charset="-120"/>
                              </a:rPr>
                              <m:t>C</m:t>
                            </m:r>
                          </m:e>
                          <m:sub>
                            <m:r>
                              <a:rPr lang="en-US" altLang="zh-CN" sz="1800" b="0" i="0">
                                <a:solidFill>
                                  <a:srgbClr val="6565FF"/>
                                </a:solidFill>
                                <a:latin typeface="Cambria Math" pitchFamily="34" charset="0"/>
                                <a:ea typeface="Cambria Math" pitchFamily="34" charset="-122"/>
                                <a:cs typeface="Cambria Math" pitchFamily="34" charset="-120"/>
                              </a:rPr>
                              <m:t>2</m:t>
                            </m:r>
                          </m:sub>
                          <m:sup>
                            <m:r>
                              <a:rPr lang="en-US" altLang="zh-CN" sz="1800" b="0" i="0">
                                <a:solidFill>
                                  <a:srgbClr val="6565FF"/>
                                </a:solidFill>
                                <a:latin typeface="Cambria Math" pitchFamily="34" charset="0"/>
                                <a:ea typeface="Cambria Math" pitchFamily="34" charset="-122"/>
                                <a:cs typeface="Cambria Math" pitchFamily="34" charset="-120"/>
                              </a:rPr>
                              <m:t>1</m:t>
                            </m:r>
                          </m:sup>
                        </m:sSubSup>
                      </m:num>
                      <m:den>
                        <m:sSubSup>
                          <m:sSubSupPr>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6565FF"/>
                                </a:solidFill>
                                <a:latin typeface="Cambria Math" pitchFamily="34" charset="0"/>
                                <a:ea typeface="Cambria Math" pitchFamily="34" charset="-122"/>
                                <a:cs typeface="Cambria Math" pitchFamily="34" charset="-120"/>
                              </a:rPr>
                              <m:t>C</m:t>
                            </m:r>
                          </m:e>
                          <m:sub>
                            <m:r>
                              <a:rPr lang="en-US" altLang="zh-CN" sz="1800" b="0" i="0">
                                <a:solidFill>
                                  <a:srgbClr val="6565FF"/>
                                </a:solidFill>
                                <a:latin typeface="Cambria Math" pitchFamily="34" charset="0"/>
                                <a:ea typeface="Cambria Math" pitchFamily="34" charset="-122"/>
                                <a:cs typeface="Cambria Math" pitchFamily="34" charset="-120"/>
                              </a:rPr>
                              <m:t>4</m:t>
                            </m:r>
                          </m:sub>
                          <m:sup>
                            <m:r>
                              <a:rPr lang="en-US" altLang="zh-CN" sz="1800" b="0" i="0">
                                <a:solidFill>
                                  <a:srgbClr val="6565FF"/>
                                </a:solidFill>
                                <a:latin typeface="Cambria Math" pitchFamily="34" charset="0"/>
                                <a:ea typeface="Cambria Math" pitchFamily="34" charset="-122"/>
                                <a:cs typeface="Cambria Math" pitchFamily="34" charset="-120"/>
                              </a:rPr>
                              <m:t>2</m:t>
                            </m:r>
                          </m:sup>
                        </m:sSubSup>
                      </m:den>
                    </m:f>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2</m:t>
                        </m:r>
                      </m:num>
                      <m:den>
                        <m:r>
                          <a:rPr lang="en-US" altLang="zh-CN" sz="1800" b="0" i="0">
                            <a:solidFill>
                              <a:srgbClr val="6565FF"/>
                            </a:solidFill>
                            <a:latin typeface="Cambria Math" pitchFamily="34" charset="0"/>
                            <a:ea typeface="Cambria Math" pitchFamily="34" charset="-122"/>
                            <a:cs typeface="Cambria Math" pitchFamily="34" charset="-120"/>
                          </a:rPr>
                          <m:t>3</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3800"/>
                  </a:lnSpc>
                </a:pP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𝑃</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𝑌</m:t>
                    </m:r>
                    <m:r>
                      <a:rPr lang="en-US" altLang="zh-CN" sz="1800" b="0" i="0">
                        <a:solidFill>
                          <a:srgbClr val="6565FF"/>
                        </a:solidFill>
                        <a:latin typeface="Cambria Math" pitchFamily="34" charset="0"/>
                        <a:ea typeface="Cambria Math" pitchFamily="34" charset="-122"/>
                        <a:cs typeface="Cambria Math" pitchFamily="34" charset="-120"/>
                      </a:rPr>
                      <m:t>=80)=</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sSubSup>
                          <m:sSub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SupPr>
                          <m:e>
                            <m:r>
                              <m:rPr>
                                <m:sty m:val="p"/>
                              </m:rPr>
                              <a:rPr lang="en-US" altLang="zh-CN" sz="1800" b="0" i="0">
                                <a:solidFill>
                                  <a:srgbClr val="6565FF"/>
                                </a:solidFill>
                                <a:latin typeface="Cambria Math" pitchFamily="34" charset="0"/>
                                <a:ea typeface="Cambria Math" pitchFamily="34" charset="-122"/>
                                <a:cs typeface="Cambria Math" pitchFamily="34" charset="-120"/>
                              </a:rPr>
                              <m:t>C</m:t>
                            </m:r>
                          </m:e>
                          <m:sub>
                            <m:r>
                              <a:rPr lang="en-US" altLang="zh-CN" sz="1800" b="0" i="0">
                                <a:solidFill>
                                  <a:srgbClr val="6565FF"/>
                                </a:solidFill>
                                <a:latin typeface="Cambria Math" pitchFamily="34" charset="0"/>
                                <a:ea typeface="Cambria Math" pitchFamily="34" charset="-122"/>
                                <a:cs typeface="Cambria Math" pitchFamily="34" charset="-120"/>
                              </a:rPr>
                              <m:t>2</m:t>
                            </m:r>
                          </m:sub>
                          <m:sup>
                            <m:r>
                              <a:rPr lang="en-US" altLang="zh-CN" sz="1800" b="0" i="0">
                                <a:solidFill>
                                  <a:srgbClr val="6565FF"/>
                                </a:solidFill>
                                <a:latin typeface="Cambria Math" pitchFamily="34" charset="0"/>
                                <a:ea typeface="Cambria Math" pitchFamily="34" charset="-122"/>
                                <a:cs typeface="Cambria Math" pitchFamily="34" charset="-120"/>
                              </a:rPr>
                              <m:t>2</m:t>
                            </m:r>
                          </m:sup>
                        </m:sSubSup>
                      </m:num>
                      <m:den>
                        <m:sSubSup>
                          <m:sSubSupPr>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6565FF"/>
                                </a:solidFill>
                                <a:latin typeface="Cambria Math" pitchFamily="34" charset="0"/>
                                <a:ea typeface="Cambria Math" pitchFamily="34" charset="-122"/>
                                <a:cs typeface="Cambria Math" pitchFamily="34" charset="-120"/>
                              </a:rPr>
                              <m:t>C</m:t>
                            </m:r>
                          </m:e>
                          <m:sub>
                            <m:r>
                              <a:rPr lang="en-US" altLang="zh-CN" sz="1800" b="0" i="0">
                                <a:solidFill>
                                  <a:srgbClr val="6565FF"/>
                                </a:solidFill>
                                <a:latin typeface="Cambria Math" pitchFamily="34" charset="0"/>
                                <a:ea typeface="Cambria Math" pitchFamily="34" charset="-122"/>
                                <a:cs typeface="Cambria Math" pitchFamily="34" charset="-120"/>
                              </a:rPr>
                              <m:t>4</m:t>
                            </m:r>
                          </m:sub>
                          <m:sup>
                            <m:r>
                              <a:rPr lang="en-US" altLang="zh-CN" sz="1800" b="0" i="0">
                                <a:solidFill>
                                  <a:srgbClr val="6565FF"/>
                                </a:solidFill>
                                <a:latin typeface="Cambria Math" pitchFamily="34" charset="0"/>
                                <a:ea typeface="Cambria Math" pitchFamily="34" charset="-122"/>
                                <a:cs typeface="Cambria Math" pitchFamily="34" charset="-120"/>
                              </a:rPr>
                              <m:t>2</m:t>
                            </m:r>
                          </m:sup>
                        </m:sSubSup>
                      </m:den>
                    </m:f>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1</m:t>
                        </m:r>
                      </m:num>
                      <m:den>
                        <m:r>
                          <a:rPr lang="en-US" altLang="zh-CN" sz="1800" b="0" i="0">
                            <a:solidFill>
                              <a:srgbClr val="6565FF"/>
                            </a:solidFill>
                            <a:latin typeface="Cambria Math" pitchFamily="34" charset="0"/>
                            <a:ea typeface="Cambria Math" pitchFamily="34" charset="-122"/>
                            <a:cs typeface="Cambria Math" pitchFamily="34" charset="-120"/>
                          </a:rPr>
                          <m:t>6</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2900"/>
                  </a:lnSpc>
                </a:pPr>
                <a:r>
                  <a:rPr lang="en-US" altLang="zh-CN" b="0" i="0">
                    <a:solidFill>
                      <a:srgbClr val="6565FF"/>
                    </a:solidFill>
                    <a:latin typeface="Times New Roman" pitchFamily="34" charset="0"/>
                    <a:ea typeface="微软雅黑" pitchFamily="34" charset="-122"/>
                    <a:cs typeface="Times New Roman" pitchFamily="34" charset="-120"/>
                  </a:rPr>
                  <a:t>所</a:t>
                </a:r>
                <a:r>
                  <a:rPr lang="en-US" altLang="zh-CN" sz="1800" b="0" i="0">
                    <a:solidFill>
                      <a:srgbClr val="6565FF"/>
                    </a:solidFill>
                    <a:latin typeface="Times New Roman" pitchFamily="34" charset="0"/>
                    <a:ea typeface="微软雅黑" pitchFamily="34" charset="-122"/>
                    <a:cs typeface="Times New Roman" pitchFamily="34" charset="-120"/>
                  </a:rPr>
                  <a:t>以</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𝑌</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的分布列为</a:t>
                </a:r>
                <a:endParaRPr lang="en-US" altLang="zh-CN" sz="1800" dirty="0"/>
              </a:p>
            </p:txBody>
          </p:sp>
        </mc:Choice>
        <mc:Fallback>
          <p:sp>
            <p:nvSpPr>
              <p:cNvPr id="2" name="QO_6_AN.13_2#faf0fbc8b?vcp=1&amp;vop=1&amp;pid=500c57705&amp;color=36,64,97&amp;mp=1&amp;vtp=1&amp;bt=1&amp;bbb=1"/>
              <p:cNvSpPr>
                <a:spLocks noRot="1" noChangeAspect="1" noMove="1" noResize="1" noEditPoints="1" noAdjustHandles="1" noChangeArrowheads="1" noChangeShapeType="1" noTextEdit="1"/>
              </p:cNvSpPr>
              <p:nvPr/>
            </p:nvSpPr>
            <p:spPr>
              <a:xfrm>
                <a:off x="539496" y="828000"/>
                <a:ext cx="11109960" cy="2189480"/>
              </a:xfrm>
              <a:prstGeom prst="rect">
                <a:avLst/>
              </a:prstGeom>
              <a:blipFill>
                <a:blip r:embed="rId3"/>
                <a:stretch>
                  <a:fillRect l="-1317" b="-6128"/>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graphicFrame>
            <p:nvGraphicFramePr>
              <p:cNvPr id="14" name="QO_6_AN.13_3#faf0fbc8b?colgroup=4,13,13,13&amp;vcp=1&amp;vop=1&amp;pid=500c57705&amp;color=36,64,97&amp;mp=1&amp;vtp=1&amp;bbb=1"/>
              <p:cNvGraphicFramePr>
                <a:graphicFrameLocks noGrp="1"/>
              </p:cNvGraphicFramePr>
              <p:nvPr>
                <p:extLst>
                  <p:ext uri="{D42A27DB-BD31-4B8C-83A1-F6EECF244321}">
                    <p14:modId xmlns:p14="http://schemas.microsoft.com/office/powerpoint/2010/main" val="959212984"/>
                  </p:ext>
                </p:extLst>
              </p:nvPr>
            </p:nvGraphicFramePr>
            <p:xfrm>
              <a:off x="539496" y="3148544"/>
              <a:ext cx="11109960" cy="999999"/>
            </p:xfrm>
            <a:graphic>
              <a:graphicData uri="http://schemas.openxmlformats.org/drawingml/2006/table">
                <a:tbl>
                  <a:tblPr/>
                  <a:tblGrid>
                    <a:gridCol w="1124712">
                      <a:extLst>
                        <a:ext uri="{9D8B030D-6E8A-4147-A177-3AD203B41FA5}">
                          <a16:colId xmlns:a16="http://schemas.microsoft.com/office/drawing/2014/main" val="20000"/>
                        </a:ext>
                      </a:extLst>
                    </a:gridCol>
                    <a:gridCol w="3328416">
                      <a:extLst>
                        <a:ext uri="{9D8B030D-6E8A-4147-A177-3AD203B41FA5}">
                          <a16:colId xmlns:a16="http://schemas.microsoft.com/office/drawing/2014/main" val="20001"/>
                        </a:ext>
                      </a:extLst>
                    </a:gridCol>
                    <a:gridCol w="3328416">
                      <a:extLst>
                        <a:ext uri="{9D8B030D-6E8A-4147-A177-3AD203B41FA5}">
                          <a16:colId xmlns:a16="http://schemas.microsoft.com/office/drawing/2014/main" val="20002"/>
                        </a:ext>
                      </a:extLst>
                    </a:gridCol>
                    <a:gridCol w="3328416">
                      <a:extLst>
                        <a:ext uri="{9D8B030D-6E8A-4147-A177-3AD203B41FA5}">
                          <a16:colId xmlns:a16="http://schemas.microsoft.com/office/drawing/2014/main" val="20003"/>
                        </a:ext>
                      </a:extLst>
                    </a:gridCol>
                  </a:tblGrid>
                  <a:tr h="418656">
                    <a:tc>
                      <a:txBody>
                        <a:bodyPr/>
                        <a:lstStyle/>
                        <a:p>
                          <a:pPr algn="ctr" latinLnBrk="1" hangingPunct="0">
                            <a:lnSpc>
                              <a:spcPts val="2900"/>
                            </a:lnSpc>
                          </a:pPr>
                          <a14:m>
                            <m:oMath xmlns:m="http://schemas.openxmlformats.org/officeDocument/2006/math">
                              <m:r>
                                <a:rPr lang="en-US" altLang="zh-CN" sz="1800" b="0" i="0" spc="-100">
                                  <a:solidFill>
                                    <a:srgbClr val="6565FF"/>
                                  </a:solidFill>
                                  <a:latin typeface="Cambria Math" pitchFamily="34" charset="0"/>
                                  <a:ea typeface="Cambria Math" pitchFamily="34" charset="-122"/>
                                  <a:cs typeface="Cambria Math" pitchFamily="34" charset="-120"/>
                                </a:rPr>
                                <m:t>𝑌</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1800" b="0" i="0" dirty="0">
                              <a:solidFill>
                                <a:srgbClr val="6565FF"/>
                              </a:solidFill>
                              <a:latin typeface="Times New Roman" pitchFamily="34" charset="0"/>
                              <a:ea typeface="微软雅黑" pitchFamily="34" charset="-122"/>
                              <a:cs typeface="Times New Roman" pitchFamily="34" charset="-120"/>
                            </a:rPr>
                            <a:t>40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1800" b="0" i="0" dirty="0">
                              <a:solidFill>
                                <a:srgbClr val="6565FF"/>
                              </a:solidFill>
                              <a:latin typeface="Times New Roman" pitchFamily="34" charset="0"/>
                              <a:ea typeface="微软雅黑" pitchFamily="34" charset="-122"/>
                              <a:cs typeface="Times New Roman" pitchFamily="34" charset="-120"/>
                            </a:rPr>
                            <a:t>60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1800" b="0" i="0" dirty="0">
                              <a:solidFill>
                                <a:srgbClr val="6565FF"/>
                              </a:solidFill>
                              <a:latin typeface="Times New Roman" pitchFamily="34" charset="0"/>
                              <a:ea typeface="微软雅黑" pitchFamily="34" charset="-122"/>
                              <a:cs typeface="Times New Roman" pitchFamily="34" charset="-120"/>
                            </a:rPr>
                            <a:t>80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581343">
                    <a:tc>
                      <a:txBody>
                        <a:bodyPr/>
                        <a:lstStyle/>
                        <a:p>
                          <a:pPr algn="ctr" latinLnBrk="1" hangingPunct="0">
                            <a:lnSpc>
                              <a:spcPts val="2900"/>
                            </a:lnSpc>
                          </a:pPr>
                          <a14:m>
                            <m:oMath xmlns:m="http://schemas.openxmlformats.org/officeDocument/2006/math">
                              <m:r>
                                <a:rPr lang="en-US" altLang="zh-CN" sz="1800" b="0" i="0" spc="-100">
                                  <a:solidFill>
                                    <a:srgbClr val="6565FF"/>
                                  </a:solidFill>
                                  <a:latin typeface="Cambria Math" pitchFamily="34" charset="0"/>
                                  <a:ea typeface="Cambria Math" pitchFamily="34" charset="-122"/>
                                  <a:cs typeface="Cambria Math" pitchFamily="34" charset="-120"/>
                                </a:rPr>
                                <m:t>𝑃</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4300"/>
                            </a:lnSpc>
                          </a:pPr>
                          <a14:m>
                            <m:oMath xmlns:m="http://schemas.openxmlformats.org/officeDocument/2006/math">
                              <m:f>
                                <m:fPr>
                                  <m:ctrlPr>
                                    <a:rPr lang="en-US" altLang="zh-CN" sz="1800" b="0" i="1" spc="-100"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spc="-100">
                                      <a:solidFill>
                                        <a:srgbClr val="6565FF"/>
                                      </a:solidFill>
                                      <a:latin typeface="Cambria Math" pitchFamily="34" charset="0"/>
                                      <a:ea typeface="Cambria Math" pitchFamily="34" charset="-122"/>
                                      <a:cs typeface="Cambria Math" pitchFamily="34" charset="-120"/>
                                    </a:rPr>
                                    <m:t>1</m:t>
                                  </m:r>
                                </m:num>
                                <m:den>
                                  <m:r>
                                    <a:rPr lang="en-US" altLang="zh-CN" sz="1800" b="0" i="0" spc="-100">
                                      <a:solidFill>
                                        <a:srgbClr val="6565FF"/>
                                      </a:solidFill>
                                      <a:latin typeface="Cambria Math" pitchFamily="34" charset="0"/>
                                      <a:ea typeface="Cambria Math" pitchFamily="34" charset="-122"/>
                                      <a:cs typeface="Cambria Math" pitchFamily="34" charset="-120"/>
                                    </a:rPr>
                                    <m:t>6</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4300"/>
                            </a:lnSpc>
                          </a:pPr>
                          <a14:m>
                            <m:oMath xmlns:m="http://schemas.openxmlformats.org/officeDocument/2006/math">
                              <m:f>
                                <m:fPr>
                                  <m:ctrlPr>
                                    <a:rPr lang="en-US" altLang="zh-CN" sz="1800" b="0" i="1" spc="-100"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spc="-100">
                                      <a:solidFill>
                                        <a:srgbClr val="6565FF"/>
                                      </a:solidFill>
                                      <a:latin typeface="Cambria Math" pitchFamily="34" charset="0"/>
                                      <a:ea typeface="Cambria Math" pitchFamily="34" charset="-122"/>
                                      <a:cs typeface="Cambria Math" pitchFamily="34" charset="-120"/>
                                    </a:rPr>
                                    <m:t>2</m:t>
                                  </m:r>
                                </m:num>
                                <m:den>
                                  <m:r>
                                    <a:rPr lang="en-US" altLang="zh-CN" sz="1800" b="0" i="0" spc="-100">
                                      <a:solidFill>
                                        <a:srgbClr val="6565FF"/>
                                      </a:solidFill>
                                      <a:latin typeface="Cambria Math" pitchFamily="34" charset="0"/>
                                      <a:ea typeface="Cambria Math" pitchFamily="34" charset="-122"/>
                                      <a:cs typeface="Cambria Math" pitchFamily="34" charset="-120"/>
                                    </a:rPr>
                                    <m:t>3</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4300"/>
                            </a:lnSpc>
                          </a:pPr>
                          <a14:m>
                            <m:oMath xmlns:m="http://schemas.openxmlformats.org/officeDocument/2006/math">
                              <m:f>
                                <m:fPr>
                                  <m:ctrlPr>
                                    <a:rPr lang="en-US" altLang="zh-CN" sz="1800" b="0" i="1" spc="-100"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spc="-100">
                                      <a:solidFill>
                                        <a:srgbClr val="6565FF"/>
                                      </a:solidFill>
                                      <a:latin typeface="Cambria Math" pitchFamily="34" charset="0"/>
                                      <a:ea typeface="Cambria Math" pitchFamily="34" charset="-122"/>
                                      <a:cs typeface="Cambria Math" pitchFamily="34" charset="-120"/>
                                    </a:rPr>
                                    <m:t>1</m:t>
                                  </m:r>
                                </m:num>
                                <m:den>
                                  <m:r>
                                    <a:rPr lang="en-US" altLang="zh-CN" sz="1800" b="0" i="0" spc="-100">
                                      <a:solidFill>
                                        <a:srgbClr val="6565FF"/>
                                      </a:solidFill>
                                      <a:latin typeface="Cambria Math" pitchFamily="34" charset="0"/>
                                      <a:ea typeface="Cambria Math" pitchFamily="34" charset="-122"/>
                                      <a:cs typeface="Cambria Math" pitchFamily="34" charset="-120"/>
                                    </a:rPr>
                                    <m:t>6</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mc:Choice>
        <mc:Fallback>
          <p:graphicFrame>
            <p:nvGraphicFramePr>
              <p:cNvPr id="14" name="QO_6_AN.13_3#faf0fbc8b?colgroup=4,13,13,13&amp;vcp=1&amp;vop=1&amp;pid=500c57705&amp;color=36,64,97&amp;mp=1&amp;vtp=1&amp;bbb=1"/>
              <p:cNvGraphicFramePr>
                <a:graphicFrameLocks noGrp="1"/>
              </p:cNvGraphicFramePr>
              <p:nvPr>
                <p:extLst>
                  <p:ext uri="{D42A27DB-BD31-4B8C-83A1-F6EECF244321}">
                    <p14:modId xmlns:p14="http://schemas.microsoft.com/office/powerpoint/2010/main" val="959212984"/>
                  </p:ext>
                </p:extLst>
              </p:nvPr>
            </p:nvGraphicFramePr>
            <p:xfrm>
              <a:off x="539496" y="3148544"/>
              <a:ext cx="11109960" cy="999999"/>
            </p:xfrm>
            <a:graphic>
              <a:graphicData uri="http://schemas.openxmlformats.org/drawingml/2006/table">
                <a:tbl>
                  <a:tblPr/>
                  <a:tblGrid>
                    <a:gridCol w="1124712">
                      <a:extLst>
                        <a:ext uri="{9D8B030D-6E8A-4147-A177-3AD203B41FA5}">
                          <a16:colId xmlns:a16="http://schemas.microsoft.com/office/drawing/2014/main" val="20000"/>
                        </a:ext>
                      </a:extLst>
                    </a:gridCol>
                    <a:gridCol w="3328416">
                      <a:extLst>
                        <a:ext uri="{9D8B030D-6E8A-4147-A177-3AD203B41FA5}">
                          <a16:colId xmlns:a16="http://schemas.microsoft.com/office/drawing/2014/main" val="20001"/>
                        </a:ext>
                      </a:extLst>
                    </a:gridCol>
                    <a:gridCol w="3328416">
                      <a:extLst>
                        <a:ext uri="{9D8B030D-6E8A-4147-A177-3AD203B41FA5}">
                          <a16:colId xmlns:a16="http://schemas.microsoft.com/office/drawing/2014/main" val="20002"/>
                        </a:ext>
                      </a:extLst>
                    </a:gridCol>
                    <a:gridCol w="3328416">
                      <a:extLst>
                        <a:ext uri="{9D8B030D-6E8A-4147-A177-3AD203B41FA5}">
                          <a16:colId xmlns:a16="http://schemas.microsoft.com/office/drawing/2014/main" val="20003"/>
                        </a:ext>
                      </a:extLst>
                    </a:gridCol>
                  </a:tblGrid>
                  <a:tr h="418656">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4"/>
                          <a:stretch>
                            <a:fillRect l="-541" t="-1449" r="-886486" b="-142029"/>
                          </a:stretch>
                        </a:blipFill>
                      </a:tcPr>
                    </a:tc>
                    <a:tc>
                      <a:txBody>
                        <a:bodyPr/>
                        <a:lstStyle/>
                        <a:p>
                          <a:pPr algn="ctr" latinLnBrk="1" hangingPunct="0">
                            <a:lnSpc>
                              <a:spcPts val="2900"/>
                            </a:lnSpc>
                          </a:pPr>
                          <a:r>
                            <a:rPr lang="en-US" altLang="zh-CN" sz="1800" b="0" i="0" dirty="0">
                              <a:solidFill>
                                <a:srgbClr val="6565FF"/>
                              </a:solidFill>
                              <a:latin typeface="Times New Roman" pitchFamily="34" charset="0"/>
                              <a:ea typeface="微软雅黑" pitchFamily="34" charset="-122"/>
                              <a:cs typeface="Times New Roman" pitchFamily="34" charset="-120"/>
                            </a:rPr>
                            <a:t>40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1800" b="0" i="0" dirty="0">
                              <a:solidFill>
                                <a:srgbClr val="6565FF"/>
                              </a:solidFill>
                              <a:latin typeface="Times New Roman" pitchFamily="34" charset="0"/>
                              <a:ea typeface="微软雅黑" pitchFamily="34" charset="-122"/>
                              <a:cs typeface="Times New Roman" pitchFamily="34" charset="-120"/>
                            </a:rPr>
                            <a:t>60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1800" b="0" i="0" dirty="0">
                              <a:solidFill>
                                <a:srgbClr val="6565FF"/>
                              </a:solidFill>
                              <a:latin typeface="Times New Roman" pitchFamily="34" charset="0"/>
                              <a:ea typeface="微软雅黑" pitchFamily="34" charset="-122"/>
                              <a:cs typeface="Times New Roman" pitchFamily="34" charset="-120"/>
                            </a:rPr>
                            <a:t>80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581343">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4"/>
                          <a:stretch>
                            <a:fillRect l="-541" t="-72917" r="-886486" b="-2083"/>
                          </a:stretch>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4"/>
                          <a:stretch>
                            <a:fillRect l="-34066" t="-72917" r="-200366" b="-2083"/>
                          </a:stretch>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4"/>
                          <a:stretch>
                            <a:fillRect l="-134066" t="-72917" r="-100366" b="-2083"/>
                          </a:stretch>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4"/>
                          <a:stretch>
                            <a:fillRect l="-234066" t="-72917" r="-366" b="-2083"/>
                          </a:stretch>
                        </a:blipFill>
                      </a:tcPr>
                    </a:tc>
                    <a:extLst>
                      <a:ext uri="{0D108BD9-81ED-4DB2-BD59-A6C34878D82A}">
                        <a16:rowId xmlns:a16="http://schemas.microsoft.com/office/drawing/2014/main" val="10001"/>
                      </a:ext>
                    </a:extLst>
                  </a:tr>
                </a:tbl>
              </a:graphicData>
            </a:graphic>
          </p:graphicFrame>
        </mc:Fallback>
      </mc:AlternateContent>
      <mc:AlternateContent xmlns:mc="http://schemas.openxmlformats.org/markup-compatibility/2006">
        <mc:Choice xmlns:a14="http://schemas.microsoft.com/office/drawing/2010/main" Requires="a14">
          <p:sp>
            <p:nvSpPr>
              <p:cNvPr id="4" name="QO_6_AN.13_4#faf0fbc8b?vcp=1&amp;vop=1&amp;pid=500c57705&amp;color=36,64,97&amp;mp=1&amp;vtp=1&amp;bbb=1&amp;hb=1"/>
              <p:cNvSpPr/>
              <p:nvPr/>
            </p:nvSpPr>
            <p:spPr>
              <a:xfrm>
                <a:off x="539496" y="4278844"/>
                <a:ext cx="11109960" cy="1554290"/>
              </a:xfrm>
              <a:prstGeom prst="rect">
                <a:avLst/>
              </a:prstGeom>
              <a:noFill/>
              <a:ln/>
            </p:spPr>
            <p:txBody>
              <a:bodyPr wrap="none" lIns="0" tIns="0" rIns="0" bIns="0" rtlCol="0" anchor="t"/>
              <a:lstStyle/>
              <a:p>
                <a:pPr algn="l" latinLnBrk="1">
                  <a:lnSpc>
                    <a:spcPts val="3200"/>
                  </a:lnSpc>
                </a:pPr>
                <a:r>
                  <a:rPr lang="en-US" altLang="zh-CN" sz="1800" b="0" i="0" dirty="0">
                    <a:solidFill>
                      <a:srgbClr val="6565FF"/>
                    </a:solidFill>
                    <a:latin typeface="Times New Roman" pitchFamily="34" charset="0"/>
                    <a:ea typeface="微软雅黑" pitchFamily="34" charset="-122"/>
                    <a:cs typeface="Times New Roman" pitchFamily="34" charset="-120"/>
                  </a:rPr>
                  <a:t>故</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𝐸</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𝑌</m:t>
                    </m:r>
                    <m:r>
                      <a:rPr lang="en-US" altLang="zh-CN" sz="1800" b="0" i="0">
                        <a:solidFill>
                          <a:srgbClr val="6565FF"/>
                        </a:solidFill>
                        <a:latin typeface="Cambria Math" pitchFamily="34" charset="0"/>
                        <a:ea typeface="Cambria Math" pitchFamily="34" charset="-122"/>
                        <a:cs typeface="Cambria Math" pitchFamily="34" charset="-120"/>
                      </a:rPr>
                      <m:t>)=40×</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1</m:t>
                        </m:r>
                      </m:num>
                      <m:den>
                        <m:r>
                          <a:rPr lang="en-US" altLang="zh-CN" sz="1800" b="0" i="0">
                            <a:solidFill>
                              <a:srgbClr val="6565FF"/>
                            </a:solidFill>
                            <a:latin typeface="Cambria Math" pitchFamily="34" charset="0"/>
                            <a:ea typeface="Cambria Math" pitchFamily="34" charset="-122"/>
                            <a:cs typeface="Cambria Math" pitchFamily="34" charset="-120"/>
                          </a:rPr>
                          <m:t>6</m:t>
                        </m:r>
                      </m:den>
                    </m:f>
                    <m:r>
                      <a:rPr lang="en-US" altLang="zh-CN" sz="1800" b="0" i="0">
                        <a:solidFill>
                          <a:srgbClr val="6565FF"/>
                        </a:solidFill>
                        <a:latin typeface="Cambria Math" pitchFamily="34" charset="0"/>
                        <a:ea typeface="Cambria Math" pitchFamily="34" charset="-122"/>
                        <a:cs typeface="Cambria Math" pitchFamily="34" charset="-120"/>
                      </a:rPr>
                      <m:t>+60×</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2</m:t>
                        </m:r>
                      </m:num>
                      <m:den>
                        <m:r>
                          <a:rPr lang="en-US" altLang="zh-CN" sz="1800" b="0" i="0">
                            <a:solidFill>
                              <a:srgbClr val="6565FF"/>
                            </a:solidFill>
                            <a:latin typeface="Cambria Math" pitchFamily="34" charset="0"/>
                            <a:ea typeface="Cambria Math" pitchFamily="34" charset="-122"/>
                            <a:cs typeface="Cambria Math" pitchFamily="34" charset="-120"/>
                          </a:rPr>
                          <m:t>3</m:t>
                        </m:r>
                      </m:den>
                    </m:f>
                    <m:r>
                      <a:rPr lang="en-US" altLang="zh-CN" sz="1800" b="0" i="0">
                        <a:solidFill>
                          <a:srgbClr val="6565FF"/>
                        </a:solidFill>
                        <a:latin typeface="Cambria Math" pitchFamily="34" charset="0"/>
                        <a:ea typeface="Cambria Math" pitchFamily="34" charset="-122"/>
                        <a:cs typeface="Cambria Math" pitchFamily="34" charset="-120"/>
                      </a:rPr>
                      <m:t>+80×</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1</m:t>
                        </m:r>
                      </m:num>
                      <m:den>
                        <m:r>
                          <a:rPr lang="en-US" altLang="zh-CN" sz="1800" b="0" i="0">
                            <a:solidFill>
                              <a:srgbClr val="6565FF"/>
                            </a:solidFill>
                            <a:latin typeface="Cambria Math" pitchFamily="34" charset="0"/>
                            <a:ea typeface="Cambria Math" pitchFamily="34" charset="-122"/>
                            <a:cs typeface="Cambria Math" pitchFamily="34" charset="-120"/>
                          </a:rPr>
                          <m:t>6</m:t>
                        </m:r>
                      </m:den>
                    </m:f>
                    <m:r>
                      <a:rPr lang="en-US" altLang="zh-CN" sz="1800" b="0" i="0">
                        <a:solidFill>
                          <a:srgbClr val="6565FF"/>
                        </a:solidFill>
                        <a:latin typeface="Cambria Math" pitchFamily="34" charset="0"/>
                        <a:ea typeface="Cambria Math" pitchFamily="34" charset="-122"/>
                        <a:cs typeface="Cambria Math" pitchFamily="34" charset="-120"/>
                      </a:rPr>
                      <m:t>=60</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3200"/>
                  </a:lnSpc>
                </a:pP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𝐷</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𝑌</m:t>
                    </m:r>
                    <m:r>
                      <a:rPr lang="en-US" altLang="zh-CN" sz="1800" b="0" i="0">
                        <a:solidFill>
                          <a:srgbClr val="6565FF"/>
                        </a:solidFill>
                        <a:latin typeface="Cambria Math" pitchFamily="34" charset="0"/>
                        <a:ea typeface="Cambria Math" pitchFamily="34" charset="-122"/>
                        <a:cs typeface="Cambria Math" pitchFamily="34" charset="-120"/>
                      </a:rPr>
                      <m:t>)=</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(40−60)</m:t>
                        </m:r>
                      </m:e>
                      <m:sup>
                        <m:r>
                          <a:rPr lang="en-US" altLang="zh-CN" sz="1800" b="0" i="0">
                            <a:solidFill>
                              <a:srgbClr val="6565FF"/>
                            </a:solidFill>
                            <a:latin typeface="Cambria Math" pitchFamily="34" charset="0"/>
                            <a:ea typeface="Cambria Math" pitchFamily="34" charset="-122"/>
                            <a:cs typeface="Cambria Math" pitchFamily="34" charset="-120"/>
                          </a:rPr>
                          <m:t>2</m:t>
                        </m:r>
                      </m:sup>
                    </m:sSup>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1</m:t>
                        </m:r>
                      </m:num>
                      <m:den>
                        <m:r>
                          <a:rPr lang="en-US" altLang="zh-CN" sz="1800" b="0" i="0">
                            <a:solidFill>
                              <a:srgbClr val="6565FF"/>
                            </a:solidFill>
                            <a:latin typeface="Cambria Math" pitchFamily="34" charset="0"/>
                            <a:ea typeface="Cambria Math" pitchFamily="34" charset="-122"/>
                            <a:cs typeface="Cambria Math" pitchFamily="34" charset="-120"/>
                          </a:rPr>
                          <m:t>6</m:t>
                        </m:r>
                      </m:den>
                    </m:f>
                    <m:r>
                      <a:rPr lang="en-US" altLang="zh-CN" sz="1800" b="0" i="0">
                        <a:solidFill>
                          <a:srgbClr val="6565FF"/>
                        </a:solidFill>
                        <a:latin typeface="Cambria Math" pitchFamily="34" charset="0"/>
                        <a:ea typeface="Cambria Math" pitchFamily="34" charset="-122"/>
                        <a:cs typeface="Cambria Math" pitchFamily="34" charset="-120"/>
                      </a:rPr>
                      <m:t>+</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(60−60)</m:t>
                        </m:r>
                      </m:e>
                      <m:sup>
                        <m:r>
                          <a:rPr lang="en-US" altLang="zh-CN" sz="1800" b="0" i="0">
                            <a:solidFill>
                              <a:srgbClr val="6565FF"/>
                            </a:solidFill>
                            <a:latin typeface="Cambria Math" pitchFamily="34" charset="0"/>
                            <a:ea typeface="Cambria Math" pitchFamily="34" charset="-122"/>
                            <a:cs typeface="Cambria Math" pitchFamily="34" charset="-120"/>
                          </a:rPr>
                          <m:t>2</m:t>
                        </m:r>
                      </m:sup>
                    </m:sSup>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2</m:t>
                        </m:r>
                      </m:num>
                      <m:den>
                        <m:r>
                          <a:rPr lang="en-US" altLang="zh-CN" sz="1800" b="0" i="0">
                            <a:solidFill>
                              <a:srgbClr val="6565FF"/>
                            </a:solidFill>
                            <a:latin typeface="Cambria Math" pitchFamily="34" charset="0"/>
                            <a:ea typeface="Cambria Math" pitchFamily="34" charset="-122"/>
                            <a:cs typeface="Cambria Math" pitchFamily="34" charset="-120"/>
                          </a:rPr>
                          <m:t>3</m:t>
                        </m:r>
                      </m:den>
                    </m:f>
                    <m:r>
                      <a:rPr lang="en-US" altLang="zh-CN" sz="1800" b="0" i="0">
                        <a:solidFill>
                          <a:srgbClr val="6565FF"/>
                        </a:solidFill>
                        <a:latin typeface="Cambria Math" pitchFamily="34" charset="0"/>
                        <a:ea typeface="Cambria Math" pitchFamily="34" charset="-122"/>
                        <a:cs typeface="Cambria Math" pitchFamily="34" charset="-120"/>
                      </a:rPr>
                      <m:t>+</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(80−60)</m:t>
                        </m:r>
                      </m:e>
                      <m:sup>
                        <m:r>
                          <a:rPr lang="en-US" altLang="zh-CN" sz="1800" b="0" i="0">
                            <a:solidFill>
                              <a:srgbClr val="6565FF"/>
                            </a:solidFill>
                            <a:latin typeface="Cambria Math" pitchFamily="34" charset="0"/>
                            <a:ea typeface="Cambria Math" pitchFamily="34" charset="-122"/>
                            <a:cs typeface="Cambria Math" pitchFamily="34" charset="-120"/>
                          </a:rPr>
                          <m:t>2</m:t>
                        </m:r>
                      </m:sup>
                    </m:sSup>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1</m:t>
                        </m:r>
                      </m:num>
                      <m:den>
                        <m:r>
                          <a:rPr lang="en-US" altLang="zh-CN" sz="1800" b="0" i="0">
                            <a:solidFill>
                              <a:srgbClr val="6565FF"/>
                            </a:solidFill>
                            <a:latin typeface="Cambria Math" pitchFamily="34" charset="0"/>
                            <a:ea typeface="Cambria Math" pitchFamily="34" charset="-122"/>
                            <a:cs typeface="Cambria Math" pitchFamily="34" charset="-120"/>
                          </a:rPr>
                          <m:t>6</m:t>
                        </m:r>
                      </m:den>
                    </m:f>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400</m:t>
                        </m:r>
                      </m:num>
                      <m:den>
                        <m:r>
                          <a:rPr lang="en-US" altLang="zh-CN" sz="1800" b="0" i="0">
                            <a:solidFill>
                              <a:srgbClr val="6565FF"/>
                            </a:solidFill>
                            <a:latin typeface="Cambria Math" pitchFamily="34" charset="0"/>
                            <a:ea typeface="Cambria Math" pitchFamily="34" charset="-122"/>
                            <a:cs typeface="Cambria Math" pitchFamily="34" charset="-120"/>
                          </a:rPr>
                          <m:t>3</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3200"/>
                  </a:lnSpc>
                </a:pPr>
                <a:r>
                  <a:rPr lang="en-US" altLang="zh-CN" b="0" i="0">
                    <a:solidFill>
                      <a:srgbClr val="6565FF"/>
                    </a:solidFill>
                    <a:latin typeface="Times New Roman" pitchFamily="34" charset="0"/>
                    <a:ea typeface="微软雅黑" pitchFamily="34" charset="-122"/>
                    <a:cs typeface="Times New Roman" pitchFamily="34" charset="-120"/>
                  </a:rPr>
                  <a:t>因</a:t>
                </a:r>
                <a:r>
                  <a:rPr lang="en-US" altLang="zh-CN" sz="1800" b="0" i="0">
                    <a:solidFill>
                      <a:srgbClr val="6565FF"/>
                    </a:solidFill>
                    <a:latin typeface="Times New Roman" pitchFamily="34" charset="0"/>
                    <a:ea typeface="微软雅黑" pitchFamily="34" charset="-122"/>
                    <a:cs typeface="Times New Roman" pitchFamily="34" charset="-120"/>
                  </a:rPr>
                  <a:t>为两种方案奖励金额的数学期望都符合要求</a:t>
                </a:r>
                <a:r>
                  <a:rPr lang="en-US" altLang="zh-CN" sz="1800" b="0" i="0" dirty="0">
                    <a:solidFill>
                      <a:srgbClr val="6565FF"/>
                    </a:solidFill>
                    <a:latin typeface="Times New Roman" pitchFamily="34" charset="0"/>
                    <a:ea typeface="微软雅黑" pitchFamily="34" charset="-122"/>
                    <a:cs typeface="Times New Roman" pitchFamily="34" charset="-120"/>
                  </a:rPr>
                  <a:t>，但方案2奖励金额的方差要比方案1奖励金额的方差小</a:t>
                </a:r>
                <a:r>
                  <a:rPr lang="en-US" altLang="zh-CN" sz="1800" b="0" i="0">
                    <a:solidFill>
                      <a:srgbClr val="6565FF"/>
                    </a:solidFill>
                    <a:latin typeface="Times New Roman" pitchFamily="34" charset="0"/>
                    <a:ea typeface="微软雅黑" pitchFamily="34" charset="-122"/>
                    <a:cs typeface="Times New Roman" pitchFamily="34" charset="-120"/>
                  </a:rPr>
                  <a:t>，所以应</a:t>
                </a:r>
              </a:p>
              <a:p>
                <a:pPr latinLnBrk="1">
                  <a:lnSpc>
                    <a:spcPts val="2900"/>
                  </a:lnSpc>
                </a:pPr>
                <a:r>
                  <a:rPr lang="en-US" altLang="zh-CN" b="0" i="0">
                    <a:solidFill>
                      <a:srgbClr val="6565FF"/>
                    </a:solidFill>
                    <a:latin typeface="Times New Roman" pitchFamily="34" charset="0"/>
                    <a:ea typeface="微软雅黑" pitchFamily="34" charset="-122"/>
                    <a:cs typeface="Times New Roman" pitchFamily="34" charset="-120"/>
                  </a:rPr>
                  <a:t>该选择方案</a:t>
                </a:r>
                <a:r>
                  <a:rPr lang="en-US" altLang="zh-CN" b="0" i="0" dirty="0">
                    <a:solidFill>
                      <a:srgbClr val="6565FF"/>
                    </a:solidFill>
                    <a:latin typeface="Times New Roman" pitchFamily="34" charset="0"/>
                    <a:ea typeface="微软雅黑" pitchFamily="34" charset="-122"/>
                    <a:cs typeface="Times New Roman" pitchFamily="34" charset="-120"/>
                  </a:rPr>
                  <a:t>2，即袋中装有所标面值为20元和40元的球各2个.</a:t>
                </a:r>
                <a:endParaRPr lang="en-US" altLang="zh-CN" dirty="0"/>
              </a:p>
            </p:txBody>
          </p:sp>
        </mc:Choice>
        <mc:Fallback>
          <p:sp>
            <p:nvSpPr>
              <p:cNvPr id="4" name="QO_6_AN.13_4#faf0fbc8b?vcp=1&amp;vop=1&amp;pid=500c57705&amp;color=36,64,97&amp;mp=1&amp;vtp=1&amp;bbb=1&amp;hb=1"/>
              <p:cNvSpPr>
                <a:spLocks noRot="1" noChangeAspect="1" noMove="1" noResize="1" noEditPoints="1" noAdjustHandles="1" noChangeArrowheads="1" noChangeShapeType="1" noTextEdit="1"/>
              </p:cNvSpPr>
              <p:nvPr/>
            </p:nvSpPr>
            <p:spPr>
              <a:xfrm>
                <a:off x="539496" y="4278844"/>
                <a:ext cx="11109960" cy="1554290"/>
              </a:xfrm>
              <a:prstGeom prst="rect">
                <a:avLst/>
              </a:prstGeom>
              <a:blipFill>
                <a:blip r:embed="rId5"/>
                <a:stretch>
                  <a:fillRect l="-1317" t="-392" r="-220" b="-8627"/>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anim calcmode="lin" valueType="num">
                                      <p:cBhvr>
                                        <p:cTn id="8" dur="500" fill="hold"/>
                                        <p:tgtEl>
                                          <p:spTgt spid="2">
                                            <p:bg/>
                                          </p:spTgt>
                                        </p:tgtEl>
                                        <p:attrNameLst>
                                          <p:attrName>ppt_x</p:attrName>
                                        </p:attrNameLst>
                                      </p:cBhvr>
                                      <p:tavLst>
                                        <p:tav tm="0">
                                          <p:val>
                                            <p:strVal val="#ppt_x"/>
                                          </p:val>
                                        </p:tav>
                                        <p:tav tm="100000">
                                          <p:val>
                                            <p:strVal val="#ppt_x"/>
                                          </p:val>
                                        </p:tav>
                                      </p:tavLst>
                                    </p:anim>
                                    <p:anim calcmode="lin" valueType="num">
                                      <p:cBhvr>
                                        <p:cTn id="9" dur="500" fill="hold"/>
                                        <p:tgtEl>
                                          <p:spTgt spid="2">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2">
                                            <p:txEl>
                                              <p:pRg st="0" end="0"/>
                                            </p:txEl>
                                          </p:spTgt>
                                        </p:tgtEl>
                                        <p:attrNameLst>
                                          <p:attrName>style.visibility</p:attrName>
                                        </p:attrNameLst>
                                      </p:cBhvr>
                                      <p:to>
                                        <p:strVal val="visible"/>
                                      </p:to>
                                    </p:set>
                                    <p:animEffect transition="in" filter="fade">
                                      <p:cBhvr>
                                        <p:cTn id="12" dur="500"/>
                                        <p:tgtEl>
                                          <p:spTgt spid="2">
                                            <p:txEl>
                                              <p:pRg st="0" end="0"/>
                                            </p:txEl>
                                          </p:spTgt>
                                        </p:tgtEl>
                                      </p:cBhvr>
                                    </p:animEffect>
                                    <p:anim calcmode="lin" valueType="num">
                                      <p:cBhvr>
                                        <p:cTn id="13"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2">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2">
                                            <p:txEl>
                                              <p:pRg st="1" end="1"/>
                                            </p:txEl>
                                          </p:spTgt>
                                        </p:tgtEl>
                                        <p:attrNameLst>
                                          <p:attrName>style.visibility</p:attrName>
                                        </p:attrNameLst>
                                      </p:cBhvr>
                                      <p:to>
                                        <p:strVal val="visible"/>
                                      </p:to>
                                    </p:set>
                                    <p:animEffect transition="in" filter="fade">
                                      <p:cBhvr>
                                        <p:cTn id="17" dur="500"/>
                                        <p:tgtEl>
                                          <p:spTgt spid="2">
                                            <p:txEl>
                                              <p:pRg st="1" end="1"/>
                                            </p:txEl>
                                          </p:spTgt>
                                        </p:tgtEl>
                                      </p:cBhvr>
                                    </p:animEffect>
                                    <p:anim calcmode="lin" valueType="num">
                                      <p:cBhvr>
                                        <p:cTn id="18"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2">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2">
                                            <p:txEl>
                                              <p:pRg st="2" end="2"/>
                                            </p:txEl>
                                          </p:spTgt>
                                        </p:tgtEl>
                                        <p:attrNameLst>
                                          <p:attrName>style.visibility</p:attrName>
                                        </p:attrNameLst>
                                      </p:cBhvr>
                                      <p:to>
                                        <p:strVal val="visible"/>
                                      </p:to>
                                    </p:set>
                                    <p:animEffect transition="in" filter="fade">
                                      <p:cBhvr>
                                        <p:cTn id="22" dur="500"/>
                                        <p:tgtEl>
                                          <p:spTgt spid="2">
                                            <p:txEl>
                                              <p:pRg st="2" end="2"/>
                                            </p:txEl>
                                          </p:spTgt>
                                        </p:tgtEl>
                                      </p:cBhvr>
                                    </p:animEffect>
                                    <p:anim calcmode="lin" valueType="num">
                                      <p:cBhvr>
                                        <p:cTn id="23"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2">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2">
                                            <p:txEl>
                                              <p:pRg st="3" end="3"/>
                                            </p:txEl>
                                          </p:spTgt>
                                        </p:tgtEl>
                                        <p:attrNameLst>
                                          <p:attrName>style.visibility</p:attrName>
                                        </p:attrNameLst>
                                      </p:cBhvr>
                                      <p:to>
                                        <p:strVal val="visible"/>
                                      </p:to>
                                    </p:set>
                                    <p:animEffect transition="in" filter="fade">
                                      <p:cBhvr>
                                        <p:cTn id="27" dur="500"/>
                                        <p:tgtEl>
                                          <p:spTgt spid="2">
                                            <p:txEl>
                                              <p:pRg st="3" end="3"/>
                                            </p:txEl>
                                          </p:spTgt>
                                        </p:tgtEl>
                                      </p:cBhvr>
                                    </p:animEffect>
                                    <p:anim calcmode="lin" valueType="num">
                                      <p:cBhvr>
                                        <p:cTn id="28" dur="500" fill="hold"/>
                                        <p:tgtEl>
                                          <p:spTgt spid="2">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2">
                                            <p:txEl>
                                              <p:pRg st="3" end="3"/>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2">
                                            <p:txEl>
                                              <p:pRg st="4" end="4"/>
                                            </p:txEl>
                                          </p:spTgt>
                                        </p:tgtEl>
                                        <p:attrNameLst>
                                          <p:attrName>style.visibility</p:attrName>
                                        </p:attrNameLst>
                                      </p:cBhvr>
                                      <p:to>
                                        <p:strVal val="visible"/>
                                      </p:to>
                                    </p:set>
                                    <p:animEffect transition="in" filter="fade">
                                      <p:cBhvr>
                                        <p:cTn id="32" dur="500"/>
                                        <p:tgtEl>
                                          <p:spTgt spid="2">
                                            <p:txEl>
                                              <p:pRg st="4" end="4"/>
                                            </p:txEl>
                                          </p:spTgt>
                                        </p:tgtEl>
                                      </p:cBhvr>
                                    </p:animEffect>
                                    <p:anim calcmode="lin" valueType="num">
                                      <p:cBhvr>
                                        <p:cTn id="33" dur="500" fill="hold"/>
                                        <p:tgtEl>
                                          <p:spTgt spid="2">
                                            <p:txEl>
                                              <p:pRg st="4" end="4"/>
                                            </p:txEl>
                                          </p:spTgt>
                                        </p:tgtEl>
                                        <p:attrNameLst>
                                          <p:attrName>ppt_x</p:attrName>
                                        </p:attrNameLst>
                                      </p:cBhvr>
                                      <p:tavLst>
                                        <p:tav tm="0">
                                          <p:val>
                                            <p:strVal val="#ppt_x"/>
                                          </p:val>
                                        </p:tav>
                                        <p:tav tm="100000">
                                          <p:val>
                                            <p:strVal val="#ppt_x"/>
                                          </p:val>
                                        </p:tav>
                                      </p:tavLst>
                                    </p:anim>
                                    <p:anim calcmode="lin" valueType="num">
                                      <p:cBhvr>
                                        <p:cTn id="34" dur="500" fill="hold"/>
                                        <p:tgtEl>
                                          <p:spTgt spid="2">
                                            <p:txEl>
                                              <p:pRg st="4" end="4"/>
                                            </p:txEl>
                                          </p:spTgt>
                                        </p:tgtEl>
                                        <p:attrNameLst>
                                          <p:attrName>ppt_y</p:attrName>
                                        </p:attrNameLst>
                                      </p:cBhvr>
                                      <p:tavLst>
                                        <p:tav tm="0">
                                          <p:val>
                                            <p:strVal val="#ppt_y+.1"/>
                                          </p:val>
                                        </p:tav>
                                        <p:tav tm="100000">
                                          <p:val>
                                            <p:strVal val="#ppt_y"/>
                                          </p:val>
                                        </p:tav>
                                      </p:tavLst>
                                    </p:anim>
                                  </p:childTnLst>
                                </p:cTn>
                              </p:par>
                              <p:par>
                                <p:cTn id="35" presetID="42" presetClass="entr" presetSubtype="0" fill="hold" nodeType="withEffect">
                                  <p:stCondLst>
                                    <p:cond delay="0"/>
                                  </p:stCondLst>
                                  <p:childTnLst>
                                    <p:set>
                                      <p:cBhvr>
                                        <p:cTn id="36" dur="1" fill="hold">
                                          <p:stCondLst>
                                            <p:cond delay="0"/>
                                          </p:stCondLst>
                                        </p:cTn>
                                        <p:tgtEl>
                                          <p:spTgt spid="14"/>
                                        </p:tgtEl>
                                        <p:attrNameLst>
                                          <p:attrName>style.visibility</p:attrName>
                                        </p:attrNameLst>
                                      </p:cBhvr>
                                      <p:to>
                                        <p:strVal val="visible"/>
                                      </p:to>
                                    </p:set>
                                    <p:animEffect transition="in" filter="fade">
                                      <p:cBhvr>
                                        <p:cTn id="37" dur="500"/>
                                        <p:tgtEl>
                                          <p:spTgt spid="14"/>
                                        </p:tgtEl>
                                      </p:cBhvr>
                                    </p:animEffect>
                                    <p:anim calcmode="lin" valueType="num">
                                      <p:cBhvr>
                                        <p:cTn id="38" dur="500" fill="hold"/>
                                        <p:tgtEl>
                                          <p:spTgt spid="14"/>
                                        </p:tgtEl>
                                        <p:attrNameLst>
                                          <p:attrName>ppt_x</p:attrName>
                                        </p:attrNameLst>
                                      </p:cBhvr>
                                      <p:tavLst>
                                        <p:tav tm="0">
                                          <p:val>
                                            <p:strVal val="#ppt_x"/>
                                          </p:val>
                                        </p:tav>
                                        <p:tav tm="100000">
                                          <p:val>
                                            <p:strVal val="#ppt_x"/>
                                          </p:val>
                                        </p:tav>
                                      </p:tavLst>
                                    </p:anim>
                                    <p:anim calcmode="lin" valueType="num">
                                      <p:cBhvr>
                                        <p:cTn id="39" dur="500" fill="hold"/>
                                        <p:tgtEl>
                                          <p:spTgt spid="14"/>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4">
                                            <p:bg/>
                                          </p:spTgt>
                                        </p:tgtEl>
                                        <p:attrNameLst>
                                          <p:attrName>style.visibility</p:attrName>
                                        </p:attrNameLst>
                                      </p:cBhvr>
                                      <p:to>
                                        <p:strVal val="visible"/>
                                      </p:to>
                                    </p:set>
                                    <p:animEffect transition="in" filter="fade">
                                      <p:cBhvr>
                                        <p:cTn id="42" dur="500"/>
                                        <p:tgtEl>
                                          <p:spTgt spid="4">
                                            <p:bg/>
                                          </p:spTgt>
                                        </p:tgtEl>
                                      </p:cBhvr>
                                    </p:animEffect>
                                    <p:anim calcmode="lin" valueType="num">
                                      <p:cBhvr>
                                        <p:cTn id="43" dur="500" fill="hold"/>
                                        <p:tgtEl>
                                          <p:spTgt spid="4">
                                            <p:bg/>
                                          </p:spTgt>
                                        </p:tgtEl>
                                        <p:attrNameLst>
                                          <p:attrName>ppt_x</p:attrName>
                                        </p:attrNameLst>
                                      </p:cBhvr>
                                      <p:tavLst>
                                        <p:tav tm="0">
                                          <p:val>
                                            <p:strVal val="#ppt_x"/>
                                          </p:val>
                                        </p:tav>
                                        <p:tav tm="100000">
                                          <p:val>
                                            <p:strVal val="#ppt_x"/>
                                          </p:val>
                                        </p:tav>
                                      </p:tavLst>
                                    </p:anim>
                                    <p:anim calcmode="lin" valueType="num">
                                      <p:cBhvr>
                                        <p:cTn id="44" dur="500" fill="hold"/>
                                        <p:tgtEl>
                                          <p:spTgt spid="4">
                                            <p:bg/>
                                          </p:spTgt>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4">
                                            <p:txEl>
                                              <p:pRg st="0" end="0"/>
                                            </p:txEl>
                                          </p:spTgt>
                                        </p:tgtEl>
                                        <p:attrNameLst>
                                          <p:attrName>style.visibility</p:attrName>
                                        </p:attrNameLst>
                                      </p:cBhvr>
                                      <p:to>
                                        <p:strVal val="visible"/>
                                      </p:to>
                                    </p:set>
                                    <p:animEffect transition="in" filter="fade">
                                      <p:cBhvr>
                                        <p:cTn id="47" dur="500"/>
                                        <p:tgtEl>
                                          <p:spTgt spid="4">
                                            <p:txEl>
                                              <p:pRg st="0" end="0"/>
                                            </p:txEl>
                                          </p:spTgt>
                                        </p:tgtEl>
                                      </p:cBhvr>
                                    </p:animEffect>
                                    <p:anim calcmode="lin" valueType="num">
                                      <p:cBhvr>
                                        <p:cTn id="48"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49" dur="500" fill="hold"/>
                                        <p:tgtEl>
                                          <p:spTgt spid="4">
                                            <p:txEl>
                                              <p:pRg st="0" end="0"/>
                                            </p:txEl>
                                          </p:spTgt>
                                        </p:tgtEl>
                                        <p:attrNameLst>
                                          <p:attrName>ppt_y</p:attrName>
                                        </p:attrNameLst>
                                      </p:cBhvr>
                                      <p:tavLst>
                                        <p:tav tm="0">
                                          <p:val>
                                            <p:strVal val="#ppt_y+.1"/>
                                          </p:val>
                                        </p:tav>
                                        <p:tav tm="100000">
                                          <p:val>
                                            <p:strVal val="#ppt_y"/>
                                          </p:val>
                                        </p:tav>
                                      </p:tavLst>
                                    </p:anim>
                                  </p:childTnLst>
                                </p:cTn>
                              </p:par>
                              <p:par>
                                <p:cTn id="50" presetID="42" presetClass="entr" presetSubtype="0" fill="hold" grpId="0" nodeType="withEffect">
                                  <p:stCondLst>
                                    <p:cond delay="0"/>
                                  </p:stCondLst>
                                  <p:childTnLst>
                                    <p:set>
                                      <p:cBhvr>
                                        <p:cTn id="51" dur="1" fill="hold">
                                          <p:stCondLst>
                                            <p:cond delay="0"/>
                                          </p:stCondLst>
                                        </p:cTn>
                                        <p:tgtEl>
                                          <p:spTgt spid="4">
                                            <p:txEl>
                                              <p:pRg st="1" end="1"/>
                                            </p:txEl>
                                          </p:spTgt>
                                        </p:tgtEl>
                                        <p:attrNameLst>
                                          <p:attrName>style.visibility</p:attrName>
                                        </p:attrNameLst>
                                      </p:cBhvr>
                                      <p:to>
                                        <p:strVal val="visible"/>
                                      </p:to>
                                    </p:set>
                                    <p:animEffect transition="in" filter="fade">
                                      <p:cBhvr>
                                        <p:cTn id="52" dur="500"/>
                                        <p:tgtEl>
                                          <p:spTgt spid="4">
                                            <p:txEl>
                                              <p:pRg st="1" end="1"/>
                                            </p:txEl>
                                          </p:spTgt>
                                        </p:tgtEl>
                                      </p:cBhvr>
                                    </p:animEffect>
                                    <p:anim calcmode="lin" valueType="num">
                                      <p:cBhvr>
                                        <p:cTn id="53"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p:cTn id="54" dur="500" fill="hold"/>
                                        <p:tgtEl>
                                          <p:spTgt spid="4">
                                            <p:txEl>
                                              <p:pRg st="1" end="1"/>
                                            </p:txEl>
                                          </p:spTgt>
                                        </p:tgtEl>
                                        <p:attrNameLst>
                                          <p:attrName>ppt_y</p:attrName>
                                        </p:attrNameLst>
                                      </p:cBhvr>
                                      <p:tavLst>
                                        <p:tav tm="0">
                                          <p:val>
                                            <p:strVal val="#ppt_y+.1"/>
                                          </p:val>
                                        </p:tav>
                                        <p:tav tm="100000">
                                          <p:val>
                                            <p:strVal val="#ppt_y"/>
                                          </p:val>
                                        </p:tav>
                                      </p:tavLst>
                                    </p:anim>
                                  </p:childTnLst>
                                </p:cTn>
                              </p:par>
                              <p:par>
                                <p:cTn id="55" presetID="42" presetClass="entr" presetSubtype="0" fill="hold" grpId="0" nodeType="withEffect">
                                  <p:stCondLst>
                                    <p:cond delay="0"/>
                                  </p:stCondLst>
                                  <p:childTnLst>
                                    <p:set>
                                      <p:cBhvr>
                                        <p:cTn id="56" dur="1" fill="hold">
                                          <p:stCondLst>
                                            <p:cond delay="0"/>
                                          </p:stCondLst>
                                        </p:cTn>
                                        <p:tgtEl>
                                          <p:spTgt spid="4">
                                            <p:txEl>
                                              <p:pRg st="2" end="2"/>
                                            </p:txEl>
                                          </p:spTgt>
                                        </p:tgtEl>
                                        <p:attrNameLst>
                                          <p:attrName>style.visibility</p:attrName>
                                        </p:attrNameLst>
                                      </p:cBhvr>
                                      <p:to>
                                        <p:strVal val="visible"/>
                                      </p:to>
                                    </p:set>
                                    <p:animEffect transition="in" filter="fade">
                                      <p:cBhvr>
                                        <p:cTn id="57" dur="500"/>
                                        <p:tgtEl>
                                          <p:spTgt spid="4">
                                            <p:txEl>
                                              <p:pRg st="2" end="2"/>
                                            </p:txEl>
                                          </p:spTgt>
                                        </p:tgtEl>
                                      </p:cBhvr>
                                    </p:animEffect>
                                    <p:anim calcmode="lin" valueType="num">
                                      <p:cBhvr>
                                        <p:cTn id="58"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p:cTn id="59" dur="500" fill="hold"/>
                                        <p:tgtEl>
                                          <p:spTgt spid="4">
                                            <p:txEl>
                                              <p:pRg st="2" end="2"/>
                                            </p:txEl>
                                          </p:spTgt>
                                        </p:tgtEl>
                                        <p:attrNameLst>
                                          <p:attrName>ppt_y</p:attrName>
                                        </p:attrNameLst>
                                      </p:cBhvr>
                                      <p:tavLst>
                                        <p:tav tm="0">
                                          <p:val>
                                            <p:strVal val="#ppt_y+.1"/>
                                          </p:val>
                                        </p:tav>
                                        <p:tav tm="100000">
                                          <p:val>
                                            <p:strVal val="#ppt_y"/>
                                          </p:val>
                                        </p:tav>
                                      </p:tavLst>
                                    </p:anim>
                                  </p:childTnLst>
                                </p:cTn>
                              </p:par>
                              <p:par>
                                <p:cTn id="60" presetID="42" presetClass="entr" presetSubtype="0" fill="hold" grpId="0" nodeType="withEffect">
                                  <p:stCondLst>
                                    <p:cond delay="0"/>
                                  </p:stCondLst>
                                  <p:childTnLst>
                                    <p:set>
                                      <p:cBhvr>
                                        <p:cTn id="61" dur="1" fill="hold">
                                          <p:stCondLst>
                                            <p:cond delay="0"/>
                                          </p:stCondLst>
                                        </p:cTn>
                                        <p:tgtEl>
                                          <p:spTgt spid="4">
                                            <p:txEl>
                                              <p:pRg st="3" end="3"/>
                                            </p:txEl>
                                          </p:spTgt>
                                        </p:tgtEl>
                                        <p:attrNameLst>
                                          <p:attrName>style.visibility</p:attrName>
                                        </p:attrNameLst>
                                      </p:cBhvr>
                                      <p:to>
                                        <p:strVal val="visible"/>
                                      </p:to>
                                    </p:set>
                                    <p:animEffect transition="in" filter="fade">
                                      <p:cBhvr>
                                        <p:cTn id="62" dur="500"/>
                                        <p:tgtEl>
                                          <p:spTgt spid="4">
                                            <p:txEl>
                                              <p:pRg st="3" end="3"/>
                                            </p:txEl>
                                          </p:spTgt>
                                        </p:tgtEl>
                                      </p:cBhvr>
                                    </p:animEffect>
                                    <p:anim calcmode="lin" valueType="num">
                                      <p:cBhvr>
                                        <p:cTn id="63"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p:cTn id="64" dur="500" fill="hold"/>
                                        <p:tgtEl>
                                          <p:spTgt spid="4">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P spid="4" grpId="0" build="p" animBg="1"/>
    </p:bldLst>
  </p:timing>
</p:sld>
</file>

<file path=ppt/slides/slide14.xml><?xml version="1.0" encoding="utf-8"?>
<p:sld xmlns:a="http://schemas.openxmlformats.org/drawingml/2006/main" xmlns:r="http://schemas.openxmlformats.org/officeDocument/2006/relationships" xmlns:p="http://schemas.openxmlformats.org/presentationml/2006/main">
  <p:cSld name="Slide 14&amp;si=14">
    <p:spTree>
      <p:nvGrpSpPr>
        <p:cNvPr id="1" name=""/>
        <p:cNvGrpSpPr/>
        <p:nvPr/>
      </p:nvGrpSpPr>
      <p:grpSpPr>
        <a:xfrm>
          <a:off x="0" y="0"/>
          <a:ext cx="0" cy="0"/>
          <a:chOff x="0" y="0"/>
          <a:chExt cx="0" cy="0"/>
        </a:xfrm>
      </p:grpSpPr>
      <p:sp>
        <p:nvSpPr>
          <p:cNvPr id="2" name="C_3_BD#6d1e6493b?vcp=1&amp;pid=97b7e1683&amp;color=101,101,255&amp;vtp=1&amp;bt=1&amp;bbb=1"/>
          <p:cNvSpPr/>
          <p:nvPr/>
        </p:nvSpPr>
        <p:spPr>
          <a:xfrm>
            <a:off x="539496" y="828000"/>
            <a:ext cx="11109960" cy="812800"/>
          </a:xfrm>
          <a:prstGeom prst="rect">
            <a:avLst/>
          </a:prstGeom>
          <a:noFill/>
          <a:ln/>
        </p:spPr>
        <p:txBody>
          <a:bodyPr wrap="none" lIns="0" tIns="0" rIns="0" bIns="0" rtlCol="0" anchor="t"/>
          <a:lstStyle/>
          <a:p>
            <a:pPr algn="l" latinLnBrk="1">
              <a:lnSpc>
                <a:spcPts val="3500"/>
              </a:lnSpc>
            </a:pPr>
            <a:r>
              <a:rPr lang="en-US" altLang="zh-CN" sz="2000" b="0" i="0" dirty="0">
                <a:solidFill>
                  <a:srgbClr val="6565FF"/>
                </a:solidFill>
                <a:latin typeface="Times New Roman" pitchFamily="34" charset="0"/>
                <a:ea typeface="微软雅黑" pitchFamily="34" charset="-122"/>
                <a:cs typeface="Times New Roman" pitchFamily="34" charset="-120"/>
              </a:rPr>
              <a:t>三、利用统计模型做决策</a:t>
            </a:r>
            <a:endParaRPr lang="en-US" altLang="zh-CN" sz="2000" dirty="0"/>
          </a:p>
        </p:txBody>
      </p:sp>
      <mc:AlternateContent xmlns:mc="http://schemas.openxmlformats.org/markup-compatibility/2006">
        <mc:Choice xmlns:a14="http://schemas.microsoft.com/office/drawing/2010/main" Requires="a14">
          <p:sp>
            <p:nvSpPr>
              <p:cNvPr id="3" name="P_4_BD#bac9d3ae0?vcp=1&amp;pid=6d1e6493b&amp;color=36,64,97&amp;vtp=1&amp;bbb=1&amp;hb=1"/>
              <p:cNvSpPr/>
              <p:nvPr/>
            </p:nvSpPr>
            <p:spPr>
              <a:xfrm>
                <a:off x="539496" y="1272944"/>
                <a:ext cx="11109960" cy="1611059"/>
              </a:xfrm>
              <a:prstGeom prst="rect">
                <a:avLst/>
              </a:prstGeom>
              <a:noFill/>
              <a:ln/>
            </p:spPr>
            <p:txBody>
              <a:bodyPr wrap="none" lIns="0" tIns="0" rIns="0" bIns="0" rtlCol="0" anchor="t"/>
              <a:lstStyle/>
              <a:p>
                <a:pPr algn="l" latinLnBrk="1">
                  <a:lnSpc>
                    <a:spcPts val="3300"/>
                  </a:lnSpc>
                </a:pPr>
                <a:r>
                  <a:rPr lang="en-US" altLang="zh-CN" sz="1800" b="0" i="0" dirty="0">
                    <a:solidFill>
                      <a:srgbClr val="244061"/>
                    </a:solidFill>
                    <a:latin typeface="SimSun" pitchFamily="34" charset="0"/>
                    <a:ea typeface="SimSun" pitchFamily="34" charset="-122"/>
                    <a:cs typeface="SimSu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与决策相关的统计模型主要有两个：回归分析与独立性检验.</a:t>
                </a:r>
                <a:r>
                  <a:rPr lang="en-US" altLang="zh-CN" sz="1800" b="0" i="0">
                    <a:solidFill>
                      <a:srgbClr val="244061"/>
                    </a:solidFill>
                    <a:latin typeface="Times New Roman" pitchFamily="34" charset="0"/>
                    <a:ea typeface="微软雅黑" pitchFamily="34" charset="-122"/>
                    <a:cs typeface="Times New Roman" pitchFamily="34" charset="-120"/>
                  </a:rPr>
                  <a:t>回归分析主要是分析两个变量之间的相关关系,</a:t>
                </a:r>
              </a:p>
              <a:p>
                <a:pPr latinLnBrk="1">
                  <a:lnSpc>
                    <a:spcPts val="3300"/>
                  </a:lnSpc>
                </a:pPr>
                <a:r>
                  <a:rPr lang="en-US" altLang="zh-CN" sz="1800" b="0" i="0">
                    <a:solidFill>
                      <a:srgbClr val="244061"/>
                    </a:solidFill>
                    <a:latin typeface="Times New Roman" pitchFamily="34" charset="0"/>
                    <a:ea typeface="微软雅黑" pitchFamily="34" charset="-122"/>
                    <a:cs typeface="Times New Roman" pitchFamily="34" charset="-120"/>
                  </a:rPr>
                  <a:t>而独立性检验是分析两类变量之间的相互独立性</a:t>
                </a:r>
                <a:r>
                  <a:rPr lang="en-US" altLang="zh-CN" sz="1800" b="0" i="0" dirty="0">
                    <a:solidFill>
                      <a:srgbClr val="244061"/>
                    </a:solidFill>
                    <a:latin typeface="Times New Roman" pitchFamily="34" charset="0"/>
                    <a:ea typeface="微软雅黑" pitchFamily="34" charset="-122"/>
                    <a:cs typeface="Times New Roman" pitchFamily="34" charset="-120"/>
                  </a:rPr>
                  <a:t>.利用统计模型做决策，主要依据有：</a:t>
                </a:r>
                <a:r>
                  <a:rPr lang="en-US" altLang="zh-CN" sz="1800" b="0" i="0">
                    <a:solidFill>
                      <a:srgbClr val="244061"/>
                    </a:solidFill>
                    <a:latin typeface="Times New Roman" pitchFamily="34" charset="0"/>
                    <a:ea typeface="微软雅黑" pitchFamily="34" charset="-122"/>
                    <a:cs typeface="Times New Roman" pitchFamily="34" charset="-120"/>
                  </a:rPr>
                  <a:t>①依据样本相关系数的大</a:t>
                </a:r>
              </a:p>
              <a:p>
                <a:pPr latinLnBrk="1">
                  <a:lnSpc>
                    <a:spcPts val="3300"/>
                  </a:lnSpc>
                </a:pPr>
                <a:r>
                  <a:rPr lang="en-US" altLang="zh-CN" sz="1800" b="0" i="0">
                    <a:solidFill>
                      <a:srgbClr val="244061"/>
                    </a:solidFill>
                    <a:latin typeface="Times New Roman" pitchFamily="34" charset="0"/>
                    <a:ea typeface="微软雅黑" pitchFamily="34" charset="-122"/>
                    <a:cs typeface="Times New Roman" pitchFamily="34" charset="-120"/>
                  </a:rPr>
                  <a:t>小</a:t>
                </a:r>
                <a:r>
                  <a:rPr lang="en-US" altLang="zh-CN" sz="1800" b="0" i="0" dirty="0">
                    <a:solidFill>
                      <a:srgbClr val="244061"/>
                    </a:solidFill>
                    <a:latin typeface="Times New Roman" pitchFamily="34" charset="0"/>
                    <a:ea typeface="微软雅黑" pitchFamily="34" charset="-122"/>
                    <a:cs typeface="Times New Roman" pitchFamily="34" charset="-120"/>
                  </a:rPr>
                  <a:t>，判断两个变量是否具有较强的线性相关关系；②依据回归分析中的残差平方和的大小</a:t>
                </a:r>
                <a:r>
                  <a:rPr lang="en-US" altLang="zh-CN" sz="1800" b="0" i="0">
                    <a:solidFill>
                      <a:srgbClr val="244061"/>
                    </a:solidFill>
                    <a:latin typeface="Times New Roman" pitchFamily="34" charset="0"/>
                    <a:ea typeface="微软雅黑" pitchFamily="34" charset="-122"/>
                    <a:cs typeface="Times New Roman" pitchFamily="34" charset="-120"/>
                  </a:rPr>
                  <a:t>，判断一元线性回归</a:t>
                </a:r>
              </a:p>
              <a:p>
                <a:pPr latinLnBrk="1">
                  <a:lnSpc>
                    <a:spcPts val="3100"/>
                  </a:lnSpc>
                </a:pPr>
                <a:r>
                  <a:rPr lang="en-US" altLang="zh-CN" b="0" i="0">
                    <a:solidFill>
                      <a:srgbClr val="244061"/>
                    </a:solidFill>
                    <a:latin typeface="Times New Roman" pitchFamily="34" charset="0"/>
                    <a:ea typeface="微软雅黑" pitchFamily="34" charset="-122"/>
                    <a:cs typeface="Times New Roman" pitchFamily="34" charset="-120"/>
                  </a:rPr>
                  <a:t>模型的合理性</a:t>
                </a:r>
                <a:r>
                  <a:rPr lang="en-US" altLang="zh-CN" b="0" i="0" dirty="0">
                    <a:solidFill>
                      <a:srgbClr val="244061"/>
                    </a:solidFill>
                    <a:latin typeface="Times New Roman" pitchFamily="34" charset="0"/>
                    <a:ea typeface="微软雅黑" pitchFamily="34" charset="-122"/>
                    <a:cs typeface="Times New Roman" pitchFamily="34" charset="-120"/>
                  </a:rPr>
                  <a:t>；③依据</a:t>
                </a:r>
                <a14:m>
                  <m:oMath xmlns:m="http://schemas.openxmlformats.org/officeDocument/2006/math">
                    <m:sSup>
                      <m:sSupPr>
                        <m:ctrlPr>
                          <a:rPr lang="en-US" altLang="zh-CN" b="0" i="1" dirty="0">
                            <a:solidFill>
                              <a:srgbClr val="244061"/>
                            </a:solidFill>
                            <a:latin typeface="Cambria Math" panose="02040503050406030204" pitchFamily="18" charset="0"/>
                            <a:ea typeface="微软雅黑" pitchFamily="34" charset="-122"/>
                            <a:cs typeface="Times New Roman" pitchFamily="34" charset="-120"/>
                          </a:rPr>
                        </m:ctrlPr>
                      </m:sSupPr>
                      <m:e>
                        <m:r>
                          <a:rPr lang="en-US" altLang="zh-CN" b="0" i="0">
                            <a:solidFill>
                              <a:srgbClr val="244061"/>
                            </a:solidFill>
                            <a:latin typeface="Cambria Math" pitchFamily="34" charset="0"/>
                            <a:ea typeface="Cambria Math" pitchFamily="34" charset="-122"/>
                            <a:cs typeface="Cambria Math" pitchFamily="34" charset="-120"/>
                          </a:rPr>
                          <m:t>𝜒</m:t>
                        </m:r>
                      </m:e>
                      <m:sup>
                        <m:r>
                          <a:rPr lang="en-US" altLang="zh-CN" b="0" i="0">
                            <a:solidFill>
                              <a:srgbClr val="244061"/>
                            </a:solidFill>
                            <a:latin typeface="Cambria Math" pitchFamily="34" charset="0"/>
                            <a:ea typeface="Cambria Math" pitchFamily="34" charset="-122"/>
                            <a:cs typeface="Cambria Math" pitchFamily="34" charset="-120"/>
                          </a:rPr>
                          <m:t>2</m:t>
                        </m:r>
                      </m:sup>
                    </m:sSup>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244061"/>
                    </a:solidFill>
                    <a:latin typeface="Times New Roman" pitchFamily="34" charset="0"/>
                    <a:ea typeface="微软雅黑" pitchFamily="34" charset="-122"/>
                    <a:cs typeface="Times New Roman" pitchFamily="34" charset="-120"/>
                  </a:rPr>
                  <a:t>与临界值的大小比较，判断两类变量之间是否具有独立性.</a:t>
                </a:r>
                <a:endParaRPr lang="en-US" altLang="zh-CN" dirty="0"/>
              </a:p>
            </p:txBody>
          </p:sp>
        </mc:Choice>
        <mc:Fallback>
          <p:sp>
            <p:nvSpPr>
              <p:cNvPr id="3" name="P_4_BD#bac9d3ae0?vcp=1&amp;pid=6d1e6493b&amp;color=36,64,97&amp;vtp=1&amp;bbb=1&amp;hb=1"/>
              <p:cNvSpPr>
                <a:spLocks noRot="1" noChangeAspect="1" noMove="1" noResize="1" noEditPoints="1" noAdjustHandles="1" noChangeArrowheads="1" noChangeShapeType="1" noTextEdit="1"/>
              </p:cNvSpPr>
              <p:nvPr/>
            </p:nvSpPr>
            <p:spPr>
              <a:xfrm>
                <a:off x="539496" y="1272944"/>
                <a:ext cx="11109960" cy="1611059"/>
              </a:xfrm>
              <a:prstGeom prst="rect">
                <a:avLst/>
              </a:prstGeom>
              <a:blipFill>
                <a:blip r:embed="rId3"/>
                <a:stretch>
                  <a:fillRect l="-1317" r="-1262" b="-8712"/>
                </a:stretch>
              </a:blipFill>
              <a:ln/>
            </p:spPr>
            <p:txBody>
              <a:bodyPr/>
              <a:lstStyle/>
              <a:p>
                <a:r>
                  <a:rPr lang="zh-CN" altLang="en-US">
                    <a:noFill/>
                  </a:rPr>
                  <a:t> </a:t>
                </a:r>
              </a:p>
            </p:txBody>
          </p:sp>
        </mc:Fallback>
      </mc:AlternateContent>
    </p:spTree>
  </p:cSld>
  <p:clrMapOvr>
    <a:masterClrMapping/>
  </p:clrMapOvr>
  <p:transition/>
</p:sld>
</file>

<file path=ppt/slides/slide15.xml><?xml version="1.0" encoding="utf-8"?>
<p:sld xmlns:a="http://schemas.openxmlformats.org/drawingml/2006/main" xmlns:r="http://schemas.openxmlformats.org/officeDocument/2006/relationships" xmlns:p="http://schemas.openxmlformats.org/presentationml/2006/main">
  <p:cSld name="Slide 15&amp;si=15">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4_BD.14_1#d77b13807?vcp=1&amp;vop=1&amp;pid=6d1e6493b&amp;color=36,64,97&amp;mp=1&amp;vtp=1&amp;bt=1&amp;bbb=1&amp;hb=1"/>
              <p:cNvSpPr/>
              <p:nvPr/>
            </p:nvSpPr>
            <p:spPr>
              <a:xfrm>
                <a:off x="539496" y="1824595"/>
                <a:ext cx="11109960" cy="1611440"/>
              </a:xfrm>
              <a:prstGeom prst="rect">
                <a:avLst/>
              </a:prstGeom>
              <a:noFill/>
              <a:ln/>
            </p:spPr>
            <p:txBody>
              <a:bodyPr wrap="none" lIns="0" tIns="0" rIns="0" bIns="0" rtlCol="0" anchor="t"/>
              <a:lstStyle/>
              <a:p>
                <a:pPr algn="l" latinLnBrk="1">
                  <a:lnSpc>
                    <a:spcPts val="3300"/>
                  </a:lnSpc>
                </a:pPr>
                <a:r>
                  <a:rPr lang="en-US" altLang="zh-CN" sz="1800" b="0" i="0" dirty="0">
                    <a:solidFill>
                      <a:srgbClr val="244061"/>
                    </a:solidFill>
                    <a:latin typeface="SimSun" pitchFamily="34" charset="0"/>
                    <a:ea typeface="SimSun" pitchFamily="34" charset="-122"/>
                    <a:cs typeface="SimSun" pitchFamily="34" charset="-120"/>
                  </a:rPr>
                  <a:t>    </a:t>
                </a:r>
                <a:r>
                  <a:rPr lang="en-US" altLang="zh-CN" sz="1800" b="1" i="0" dirty="0">
                    <a:solidFill>
                      <a:srgbClr val="244061"/>
                    </a:solidFill>
                    <a:latin typeface="Times New Roman" pitchFamily="34" charset="0"/>
                    <a:ea typeface="微软雅黑" pitchFamily="34" charset="-122"/>
                    <a:cs typeface="Times New Roman" pitchFamily="34" charset="-120"/>
                  </a:rPr>
                  <a:t>例3</a:t>
                </a:r>
                <a:r>
                  <a:rPr lang="en-US" altLang="zh-CN" sz="1800" b="1" i="0" dirty="0">
                    <a:solidFill>
                      <a:srgbClr val="244061"/>
                    </a:solidFill>
                    <a:latin typeface="SimSun" pitchFamily="34" charset="0"/>
                    <a:ea typeface="SimSun" pitchFamily="34" charset="-122"/>
                    <a:cs typeface="SimSu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某互联网公司为了确定下一季度的前期广告投入计划，收集了近6个月广告投入量</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𝑥</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（单位：万元</a:t>
                </a:r>
                <a:r>
                  <a:rPr lang="en-US" altLang="zh-CN" sz="1800" b="0" i="0">
                    <a:solidFill>
                      <a:srgbClr val="244061"/>
                    </a:solidFill>
                    <a:latin typeface="Times New Roman" pitchFamily="34" charset="0"/>
                    <a:ea typeface="微软雅黑" pitchFamily="34" charset="-122"/>
                    <a:cs typeface="Times New Roman" pitchFamily="34" charset="-120"/>
                  </a:rPr>
                  <a:t>）和</a:t>
                </a:r>
              </a:p>
              <a:p>
                <a:pPr latinLnBrk="1">
                  <a:lnSpc>
                    <a:spcPts val="3300"/>
                  </a:lnSpc>
                </a:pPr>
                <a:r>
                  <a:rPr lang="en-US" altLang="zh-CN" sz="1800" b="0" i="0">
                    <a:solidFill>
                      <a:srgbClr val="244061"/>
                    </a:solidFill>
                    <a:latin typeface="Times New Roman" pitchFamily="34" charset="0"/>
                    <a:ea typeface="微软雅黑" pitchFamily="34" charset="-122"/>
                    <a:cs typeface="Times New Roman" pitchFamily="34" charset="-120"/>
                  </a:rPr>
                  <a:t>收益</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𝑦</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（单位：万元）的数据如表①所示.</a:t>
                </a:r>
                <a:endParaRPr lang="en-US" altLang="zh-CN" sz="1800" dirty="0"/>
              </a:p>
              <a:p>
                <a:pPr latinLnBrk="1">
                  <a:lnSpc>
                    <a:spcPts val="3300"/>
                  </a:lnSpc>
                </a:pPr>
                <a:r>
                  <a:rPr lang="en-US" altLang="zh-CN" b="0" i="0">
                    <a:solidFill>
                      <a:srgbClr val="244061"/>
                    </a:solidFill>
                    <a:latin typeface="SimSun" panose="02010600030101010101" pitchFamily="2" charset="-122"/>
                    <a:ea typeface="微软雅黑" pitchFamily="34" charset="-122"/>
                    <a:cs typeface="Times New Roma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他们分别用模型</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1:</m:t>
                    </m:r>
                    <m:r>
                      <a:rPr lang="en-US" altLang="zh-CN" sz="1800" b="0" i="0">
                        <a:solidFill>
                          <a:srgbClr val="244061"/>
                        </a:solidFill>
                        <a:latin typeface="Cambria Math" pitchFamily="34" charset="0"/>
                        <a:ea typeface="Cambria Math" pitchFamily="34" charset="-122"/>
                        <a:cs typeface="Cambria Math" pitchFamily="34" charset="-120"/>
                      </a:rPr>
                      <m:t>𝑦</m:t>
                    </m:r>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𝑏𝑥</m:t>
                    </m:r>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𝑎</m:t>
                    </m:r>
                  </m:oMath>
                </a14:m>
                <a:r>
                  <a:rPr lang="en-US" altLang="zh-CN" sz="1800" b="0" i="0" dirty="0">
                    <a:solidFill>
                      <a:srgbClr val="244061"/>
                    </a:solidFill>
                    <a:latin typeface="Times New Roman" pitchFamily="34" charset="0"/>
                    <a:ea typeface="微软雅黑" pitchFamily="34" charset="-122"/>
                    <a:cs typeface="Times New Roman" pitchFamily="34" charset="-120"/>
                  </a:rPr>
                  <a:t>，模型</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2:</m:t>
                    </m:r>
                    <m:r>
                      <a:rPr lang="en-US" altLang="zh-CN" sz="1800" b="0" i="0">
                        <a:solidFill>
                          <a:srgbClr val="244061"/>
                        </a:solidFill>
                        <a:latin typeface="Cambria Math" pitchFamily="34" charset="0"/>
                        <a:ea typeface="Cambria Math" pitchFamily="34" charset="-122"/>
                        <a:cs typeface="Cambria Math" pitchFamily="34" charset="-120"/>
                      </a:rPr>
                      <m:t>𝑦</m:t>
                    </m:r>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𝑎</m:t>
                    </m:r>
                    <m:sSup>
                      <m:sSup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pPr>
                      <m:e>
                        <m:r>
                          <m:rPr>
                            <m:sty m:val="p"/>
                          </m:rPr>
                          <a:rPr lang="en-US" altLang="zh-CN" sz="1800" b="0" i="0">
                            <a:solidFill>
                              <a:srgbClr val="244061"/>
                            </a:solidFill>
                            <a:latin typeface="Cambria Math" pitchFamily="34" charset="0"/>
                            <a:ea typeface="Cambria Math" pitchFamily="34" charset="-122"/>
                            <a:cs typeface="Cambria Math" pitchFamily="34" charset="-120"/>
                          </a:rPr>
                          <m:t>e</m:t>
                        </m:r>
                      </m:e>
                      <m:sup>
                        <m:r>
                          <a:rPr lang="en-US" altLang="zh-CN" sz="1800" b="0" i="0">
                            <a:solidFill>
                              <a:srgbClr val="244061"/>
                            </a:solidFill>
                            <a:latin typeface="Cambria Math" pitchFamily="34" charset="0"/>
                            <a:ea typeface="Cambria Math" pitchFamily="34" charset="-122"/>
                            <a:cs typeface="Cambria Math" pitchFamily="34" charset="-120"/>
                          </a:rPr>
                          <m:t>𝑏𝑥</m:t>
                        </m:r>
                      </m:sup>
                    </m:sSup>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进行拟合，得到相应的经验回归方程并进行残差分析</a:t>
                </a:r>
                <a:r>
                  <a:rPr lang="en-US" altLang="zh-CN" sz="1800" b="0" i="0">
                    <a:solidFill>
                      <a:srgbClr val="244061"/>
                    </a:solidFill>
                    <a:latin typeface="Times New Roman" pitchFamily="34" charset="0"/>
                    <a:ea typeface="微软雅黑" pitchFamily="34" charset="-122"/>
                    <a:cs typeface="Times New Roman" pitchFamily="34" charset="-120"/>
                  </a:rPr>
                  <a:t>，得</a:t>
                </a:r>
              </a:p>
              <a:p>
                <a:pPr latinLnBrk="1">
                  <a:lnSpc>
                    <a:spcPts val="3100"/>
                  </a:lnSpc>
                </a:pPr>
                <a:r>
                  <a:rPr lang="en-US" altLang="zh-CN" b="0" i="0">
                    <a:solidFill>
                      <a:srgbClr val="244061"/>
                    </a:solidFill>
                    <a:latin typeface="Times New Roman" pitchFamily="34" charset="0"/>
                    <a:ea typeface="微软雅黑" pitchFamily="34" charset="-122"/>
                    <a:cs typeface="Times New Roman" pitchFamily="34" charset="-120"/>
                  </a:rPr>
                  <a:t>到如图所示的残差图及表</a:t>
                </a:r>
                <a:r>
                  <a:rPr lang="en-US" altLang="zh-CN" b="0" i="0" dirty="0">
                    <a:solidFill>
                      <a:srgbClr val="244061"/>
                    </a:solidFill>
                    <a:latin typeface="Times New Roman" pitchFamily="34" charset="0"/>
                    <a:ea typeface="微软雅黑" pitchFamily="34" charset="-122"/>
                    <a:cs typeface="Times New Roman" pitchFamily="34" charset="-120"/>
                  </a:rPr>
                  <a:t>②中一些统计量的值.</a:t>
                </a:r>
                <a:endParaRPr lang="en-US" altLang="zh-CN" dirty="0"/>
              </a:p>
            </p:txBody>
          </p:sp>
        </mc:Choice>
        <mc:Fallback>
          <p:sp>
            <p:nvSpPr>
              <p:cNvPr id="2" name="QO_4_BD.14_1#d77b13807?vcp=1&amp;vop=1&amp;pid=6d1e6493b&amp;color=36,64,97&amp;mp=1&amp;vtp=1&amp;bt=1&amp;bbb=1&amp;hb=1"/>
              <p:cNvSpPr>
                <a:spLocks noRot="1" noChangeAspect="1" noMove="1" noResize="1" noEditPoints="1" noAdjustHandles="1" noChangeArrowheads="1" noChangeShapeType="1" noTextEdit="1"/>
              </p:cNvSpPr>
              <p:nvPr/>
            </p:nvSpPr>
            <p:spPr>
              <a:xfrm>
                <a:off x="539496" y="1824595"/>
                <a:ext cx="11109960" cy="1611440"/>
              </a:xfrm>
              <a:prstGeom prst="rect">
                <a:avLst/>
              </a:prstGeom>
              <a:blipFill>
                <a:blip r:embed="rId3"/>
                <a:stretch>
                  <a:fillRect l="-1317" r="-384" b="-8679"/>
                </a:stretch>
              </a:blipFill>
              <a:ln/>
            </p:spPr>
            <p:txBody>
              <a:bodyPr/>
              <a:lstStyle/>
              <a:p>
                <a:r>
                  <a:rPr lang="zh-CN" altLang="en-US">
                    <a:noFill/>
                  </a:rPr>
                  <a:t> </a:t>
                </a:r>
              </a:p>
            </p:txBody>
          </p:sp>
        </mc:Fallback>
      </mc:AlternateContent>
      <p:graphicFrame>
        <p:nvGraphicFramePr>
          <p:cNvPr id="16" name="QO_4_BD.14_2#d77b13807?colgroup=9,6,6,4,6,6,6&amp;vcp=1&amp;vop=1&amp;pid=6d1e6493b&amp;color=36,64,97&amp;mp=1&amp;vtp=1&amp;bbb=1"/>
          <p:cNvGraphicFramePr>
            <a:graphicFrameLocks noGrp="1"/>
          </p:cNvGraphicFramePr>
          <p:nvPr>
            <p:extLst>
              <p:ext uri="{D42A27DB-BD31-4B8C-83A1-F6EECF244321}">
                <p14:modId xmlns:p14="http://schemas.microsoft.com/office/powerpoint/2010/main" val="1541820058"/>
              </p:ext>
            </p:extLst>
          </p:nvPr>
        </p:nvGraphicFramePr>
        <p:xfrm>
          <a:off x="539496" y="3560940"/>
          <a:ext cx="11055096" cy="1169481"/>
        </p:xfrm>
        <a:graphic>
          <a:graphicData uri="http://schemas.openxmlformats.org/drawingml/2006/table">
            <a:tbl>
              <a:tblPr/>
              <a:tblGrid>
                <a:gridCol w="2221992">
                  <a:extLst>
                    <a:ext uri="{9D8B030D-6E8A-4147-A177-3AD203B41FA5}">
                      <a16:colId xmlns:a16="http://schemas.microsoft.com/office/drawing/2014/main" val="20000"/>
                    </a:ext>
                  </a:extLst>
                </a:gridCol>
                <a:gridCol w="1545336">
                  <a:extLst>
                    <a:ext uri="{9D8B030D-6E8A-4147-A177-3AD203B41FA5}">
                      <a16:colId xmlns:a16="http://schemas.microsoft.com/office/drawing/2014/main" val="20001"/>
                    </a:ext>
                  </a:extLst>
                </a:gridCol>
                <a:gridCol w="1545336">
                  <a:extLst>
                    <a:ext uri="{9D8B030D-6E8A-4147-A177-3AD203B41FA5}">
                      <a16:colId xmlns:a16="http://schemas.microsoft.com/office/drawing/2014/main" val="20002"/>
                    </a:ext>
                  </a:extLst>
                </a:gridCol>
                <a:gridCol w="1106424">
                  <a:extLst>
                    <a:ext uri="{9D8B030D-6E8A-4147-A177-3AD203B41FA5}">
                      <a16:colId xmlns:a16="http://schemas.microsoft.com/office/drawing/2014/main" val="20003"/>
                    </a:ext>
                  </a:extLst>
                </a:gridCol>
                <a:gridCol w="1545336">
                  <a:extLst>
                    <a:ext uri="{9D8B030D-6E8A-4147-A177-3AD203B41FA5}">
                      <a16:colId xmlns:a16="http://schemas.microsoft.com/office/drawing/2014/main" val="20004"/>
                    </a:ext>
                  </a:extLst>
                </a:gridCol>
                <a:gridCol w="1545336">
                  <a:extLst>
                    <a:ext uri="{9D8B030D-6E8A-4147-A177-3AD203B41FA5}">
                      <a16:colId xmlns:a16="http://schemas.microsoft.com/office/drawing/2014/main" val="20005"/>
                    </a:ext>
                  </a:extLst>
                </a:gridCol>
                <a:gridCol w="1545336">
                  <a:extLst>
                    <a:ext uri="{9D8B030D-6E8A-4147-A177-3AD203B41FA5}">
                      <a16:colId xmlns:a16="http://schemas.microsoft.com/office/drawing/2014/main" val="20006"/>
                    </a:ext>
                  </a:extLst>
                </a:gridCol>
              </a:tblGrid>
              <a:tr h="389827">
                <a:tc>
                  <a:txBody>
                    <a:bodyPr/>
                    <a:lstStyle/>
                    <a:p>
                      <a:pPr algn="ctr" latinLnBrk="1" hangingPunct="0">
                        <a:lnSpc>
                          <a:spcPts val="2700"/>
                        </a:lnSpc>
                      </a:pPr>
                      <a:r>
                        <a:rPr lang="en-US" altLang="zh-CN" sz="1800" b="1" i="0">
                          <a:solidFill>
                            <a:srgbClr val="244061"/>
                          </a:solidFill>
                          <a:latin typeface="Times New Roman" pitchFamily="34" charset="0"/>
                          <a:ea typeface="微软雅黑" pitchFamily="34" charset="-122"/>
                          <a:cs typeface="Times New Roman" pitchFamily="34" charset="-120"/>
                        </a:rPr>
                        <a:t>月份</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6</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389827">
                <a:tc>
                  <a:txBody>
                    <a:bodyPr/>
                    <a:lstStyle/>
                    <a:p>
                      <a:pPr algn="ctr" latinLnBrk="1" hangingPunct="0">
                        <a:lnSpc>
                          <a:spcPts val="2700"/>
                        </a:lnSpc>
                      </a:pPr>
                      <a:r>
                        <a:rPr lang="en-US" altLang="zh-CN" sz="1800" b="1" i="0">
                          <a:solidFill>
                            <a:srgbClr val="244061"/>
                          </a:solidFill>
                          <a:latin typeface="Times New Roman" pitchFamily="34" charset="0"/>
                          <a:ea typeface="微软雅黑" pitchFamily="34" charset="-122"/>
                          <a:cs typeface="Times New Roman" pitchFamily="34" charset="-120"/>
                        </a:rPr>
                        <a:t>广告投入量/万元</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6</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8</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10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12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389827">
                <a:tc>
                  <a:txBody>
                    <a:bodyPr/>
                    <a:lstStyle/>
                    <a:p>
                      <a:pPr algn="ctr" latinLnBrk="1" hangingPunct="0">
                        <a:lnSpc>
                          <a:spcPts val="2700"/>
                        </a:lnSpc>
                      </a:pPr>
                      <a:r>
                        <a:rPr lang="en-US" altLang="zh-CN" sz="1800" b="1" i="0">
                          <a:solidFill>
                            <a:srgbClr val="244061"/>
                          </a:solidFill>
                          <a:latin typeface="Times New Roman" pitchFamily="34" charset="0"/>
                          <a:ea typeface="微软雅黑" pitchFamily="34" charset="-122"/>
                          <a:cs typeface="Times New Roman" pitchFamily="34" charset="-120"/>
                        </a:rPr>
                        <a:t>收益/万元</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14.21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20.31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31.8</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31.18</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37.83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44.67</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bl>
          </a:graphicData>
        </a:graphic>
      </p:graphicFrame>
      <p:sp>
        <p:nvSpPr>
          <p:cNvPr id="4" name="QO_4_BD.14_3#d77b13807?vcp=1&amp;vop=1&amp;pid=6d1e6493b&amp;color=36,64,97&amp;vtp=1&amp;bbb=1"/>
          <p:cNvSpPr/>
          <p:nvPr/>
        </p:nvSpPr>
        <p:spPr>
          <a:xfrm>
            <a:off x="539496" y="4869040"/>
            <a:ext cx="11109960" cy="363855"/>
          </a:xfrm>
          <a:prstGeom prst="rect">
            <a:avLst/>
          </a:prstGeom>
          <a:noFill/>
          <a:ln/>
        </p:spPr>
        <p:txBody>
          <a:bodyPr wrap="none" lIns="0" tIns="0" rIns="0" bIns="0" rtlCol="0" anchor="t"/>
          <a:lstStyle/>
          <a:p>
            <a:pPr algn="ctr" latinLnBrk="1">
              <a:lnSpc>
                <a:spcPts val="3200"/>
              </a:lnSpc>
            </a:pPr>
            <a:r>
              <a:rPr lang="en-US" altLang="zh-CN" sz="1800" b="0" i="0" dirty="0">
                <a:solidFill>
                  <a:srgbClr val="244061"/>
                </a:solidFill>
                <a:latin typeface="Times New Roman" pitchFamily="34" charset="0"/>
                <a:ea typeface="微软雅黑" pitchFamily="34" charset="-122"/>
                <a:cs typeface="Times New Roman" pitchFamily="34" charset="-120"/>
              </a:rPr>
              <a:t>表①</a:t>
            </a:r>
            <a:endParaRPr lang="en-US" altLang="zh-CN" sz="1800" dirty="0"/>
          </a:p>
        </p:txBody>
      </p:sp>
    </p:spTree>
  </p:cSld>
  <p:clrMapOvr>
    <a:masterClrMapping/>
  </p:clrMapOvr>
  <p:transition/>
</p:sld>
</file>

<file path=ppt/slides/slide16.xml><?xml version="1.0" encoding="utf-8"?>
<p:sld xmlns:a="http://schemas.openxmlformats.org/drawingml/2006/main" xmlns:r="http://schemas.openxmlformats.org/officeDocument/2006/relationships" xmlns:p="http://schemas.openxmlformats.org/presentationml/2006/main">
  <p:cSld name="Slide 16&amp;si=16">
    <p:spTree>
      <p:nvGrpSpPr>
        <p:cNvPr id="1" name=""/>
        <p:cNvGrpSpPr/>
        <p:nvPr/>
      </p:nvGrpSpPr>
      <p:grpSpPr>
        <a:xfrm>
          <a:off x="0" y="0"/>
          <a:ext cx="0" cy="0"/>
          <a:chOff x="0" y="0"/>
          <a:chExt cx="0" cy="0"/>
        </a:xfrm>
      </p:grpSpPr>
      <p:pic>
        <p:nvPicPr>
          <p:cNvPr id="2" name="QO_4_BD.14_4#d77b13807?vcp=1&amp;vop=1&amp;pid=6d1e6493b&amp;color=36,64,97&amp;mp=1&amp;tib=255,255,255&amp;vtp=1&amp;bt=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4626864" y="1608949"/>
            <a:ext cx="2935224" cy="2057400"/>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graphicFrame>
            <p:nvGraphicFramePr>
              <p:cNvPr id="17" name="QO_4_BD.14_5#d77b13807?colgroup=2,6,20,16&amp;vcp=1&amp;vop=1&amp;pid=6d1e6493b&amp;color=36,64,97&amp;vtp=1&amp;bbb=1"/>
              <p:cNvGraphicFramePr>
                <a:graphicFrameLocks noGrp="1"/>
              </p:cNvGraphicFramePr>
              <p:nvPr>
                <p:extLst>
                  <p:ext uri="{D42A27DB-BD31-4B8C-83A1-F6EECF244321}">
                    <p14:modId xmlns:p14="http://schemas.microsoft.com/office/powerpoint/2010/main" val="2850815745"/>
                  </p:ext>
                </p:extLst>
              </p:nvPr>
            </p:nvGraphicFramePr>
            <p:xfrm>
              <a:off x="539496" y="3801985"/>
              <a:ext cx="11073384" cy="1158622"/>
            </p:xfrm>
            <a:graphic>
              <a:graphicData uri="http://schemas.openxmlformats.org/drawingml/2006/table">
                <a:tbl>
                  <a:tblPr/>
                  <a:tblGrid>
                    <a:gridCol w="749808">
                      <a:extLst>
                        <a:ext uri="{9D8B030D-6E8A-4147-A177-3AD203B41FA5}">
                          <a16:colId xmlns:a16="http://schemas.microsoft.com/office/drawing/2014/main" val="20000"/>
                        </a:ext>
                      </a:extLst>
                    </a:gridCol>
                    <a:gridCol w="1545336">
                      <a:extLst>
                        <a:ext uri="{9D8B030D-6E8A-4147-A177-3AD203B41FA5}">
                          <a16:colId xmlns:a16="http://schemas.microsoft.com/office/drawing/2014/main" val="20001"/>
                        </a:ext>
                      </a:extLst>
                    </a:gridCol>
                    <a:gridCol w="4773168">
                      <a:extLst>
                        <a:ext uri="{9D8B030D-6E8A-4147-A177-3AD203B41FA5}">
                          <a16:colId xmlns:a16="http://schemas.microsoft.com/office/drawing/2014/main" val="20002"/>
                        </a:ext>
                      </a:extLst>
                    </a:gridCol>
                    <a:gridCol w="4005072">
                      <a:extLst>
                        <a:ext uri="{9D8B030D-6E8A-4147-A177-3AD203B41FA5}">
                          <a16:colId xmlns:a16="http://schemas.microsoft.com/office/drawing/2014/main" val="20003"/>
                        </a:ext>
                      </a:extLst>
                    </a:gridCol>
                  </a:tblGrid>
                  <a:tr h="768795">
                    <a:tc>
                      <a:txBody>
                        <a:bodyPr/>
                        <a:lstStyle/>
                        <a:p>
                          <a:pPr algn="ctr" latinLnBrk="1" hangingPunct="0">
                            <a:lnSpc>
                              <a:spcPts val="2600"/>
                            </a:lnSpc>
                          </a:pPr>
                          <a14:m>
                            <m:oMath xmlns:m="http://schemas.openxmlformats.org/officeDocument/2006/math">
                              <m:bar>
                                <m:barPr>
                                  <m:pos m:val="top"/>
                                  <m:ctrlPr>
                                    <a:rPr lang="en-US" altLang="zh-CN" sz="1800" spc="-100">
                                      <a:solidFill>
                                        <a:srgbClr val="244061"/>
                                      </a:solidFill>
                                      <a:latin typeface="Cambria Math" panose="02040503050406030204" pitchFamily="18" charset="0"/>
                                    </a:rPr>
                                  </m:ctrlPr>
                                </m:barPr>
                                <m:e>
                                  <m:r>
                                    <a:rPr lang="en-US" altLang="zh-CN" sz="1800" spc="-100">
                                      <a:solidFill>
                                        <a:srgbClr val="244061"/>
                                      </a:solidFill>
                                      <a:latin typeface="Cambria Math" panose="02040503050406030204" pitchFamily="18" charset="0"/>
                                    </a:rPr>
                                    <m:t>𝑥</m:t>
                                  </m:r>
                                </m:e>
                              </m:ba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600"/>
                            </a:lnSpc>
                          </a:pPr>
                          <a14:m>
                            <m:oMath xmlns:m="http://schemas.openxmlformats.org/officeDocument/2006/math">
                              <m:bar>
                                <m:barPr>
                                  <m:pos m:val="top"/>
                                  <m:ctrlPr>
                                    <a:rPr lang="en-US" altLang="zh-CN" sz="1800" spc="-100">
                                      <a:solidFill>
                                        <a:srgbClr val="244061"/>
                                      </a:solidFill>
                                      <a:latin typeface="Cambria Math" panose="02040503050406030204" pitchFamily="18" charset="0"/>
                                    </a:rPr>
                                  </m:ctrlPr>
                                </m:barPr>
                                <m:e>
                                  <m:r>
                                    <a:rPr lang="en-US" altLang="zh-CN" sz="1800" spc="-100">
                                      <a:solidFill>
                                        <a:srgbClr val="244061"/>
                                      </a:solidFill>
                                      <a:latin typeface="Cambria Math" panose="02040503050406030204" pitchFamily="18" charset="0"/>
                                    </a:rPr>
                                    <m:t>𝑦</m:t>
                                  </m:r>
                                </m:e>
                              </m:ba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4700"/>
                            </a:lnSpc>
                          </a:pPr>
                          <a14:m>
                            <m:oMath xmlns:m="http://schemas.openxmlformats.org/officeDocument/2006/math">
                              <m:limLow>
                                <m:limLowPr>
                                  <m:ctrlPr>
                                    <a:rPr lang="en-US" altLang="zh-CN" sz="1800" b="0" spc="-100" dirty="0">
                                      <a:solidFill>
                                        <a:srgbClr val="244061"/>
                                      </a:solidFill>
                                      <a:latin typeface="Cambria Math" panose="02040503050406030204" pitchFamily="18" charset="0"/>
                                      <a:ea typeface="微软雅黑" pitchFamily="34" charset="-122"/>
                                      <a:cs typeface="Times New Roman" pitchFamily="34" charset="-120"/>
                                    </a:rPr>
                                  </m:ctrlPr>
                                </m:limLowPr>
                                <m:e>
                                  <m:limUpp>
                                    <m:limUppPr>
                                      <m:ctrlPr>
                                        <a:rPr lang="en-US" altLang="zh-CN" sz="1800" b="0" spc="-100" dirty="0">
                                          <a:solidFill>
                                            <a:srgbClr val="244061"/>
                                          </a:solidFill>
                                          <a:latin typeface="Cambria Math" panose="02040503050406030204" pitchFamily="18" charset="0"/>
                                          <a:ea typeface="微软雅黑" pitchFamily="34" charset="-122"/>
                                          <a:cs typeface="Times New Roman" pitchFamily="34" charset="-120"/>
                                        </a:rPr>
                                      </m:ctrlPr>
                                    </m:limUppPr>
                                    <m:e>
                                      <m:r>
                                        <a:rPr lang="en-US" altLang="zh-CN" sz="1800" b="0" i="0" spc="-100" dirty="0">
                                          <a:solidFill>
                                            <a:srgbClr val="244061"/>
                                          </a:solidFill>
                                          <a:latin typeface="Cambria Math" panose="02040503050406030204" pitchFamily="18" charset="0"/>
                                          <a:ea typeface="微软雅黑" pitchFamily="34" charset="-122"/>
                                          <a:cs typeface="Times New Roman" pitchFamily="34" charset="-120"/>
                                        </a:rPr>
                                        <m:t>∑</m:t>
                                      </m:r>
                                    </m:e>
                                    <m:lim>
                                      <m:r>
                                        <a:rPr lang="en-US" altLang="zh-CN" sz="1800" b="0" spc="-100">
                                          <a:solidFill>
                                            <a:srgbClr val="244061"/>
                                          </a:solidFill>
                                          <a:latin typeface="Cambria Math" panose="02040503050406030204" pitchFamily="18" charset="0"/>
                                        </a:rPr>
                                        <m:t>6</m:t>
                                      </m:r>
                                    </m:lim>
                                  </m:limUpp>
                                </m:e>
                                <m:lim>
                                  <m:r>
                                    <a:rPr lang="en-US" altLang="zh-CN" sz="1800" b="0" spc="-100">
                                      <a:solidFill>
                                        <a:srgbClr val="244061"/>
                                      </a:solidFill>
                                      <a:latin typeface="Cambria Math" panose="02040503050406030204" pitchFamily="18" charset="0"/>
                                    </a:rPr>
                                    <m:t>𝑖</m:t>
                                  </m:r>
                                  <m:r>
                                    <a:rPr lang="en-US" altLang="zh-CN" sz="1800" b="0" spc="-100">
                                      <a:solidFill>
                                        <a:srgbClr val="244061"/>
                                      </a:solidFill>
                                      <a:latin typeface="Cambria Math" panose="02040503050406030204" pitchFamily="18" charset="0"/>
                                    </a:rPr>
                                    <m:t>=1</m:t>
                                  </m:r>
                                </m:lim>
                              </m:limLow>
                              <m:sSub>
                                <m:sSubPr>
                                  <m:ctrlPr>
                                    <a:rPr lang="en-US" altLang="zh-CN" sz="1800" b="0" i="1" spc="-100"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spc="-100">
                                      <a:solidFill>
                                        <a:srgbClr val="244061"/>
                                      </a:solidFill>
                                      <a:latin typeface="Cambria Math" pitchFamily="34" charset="0"/>
                                      <a:ea typeface="Cambria Math" pitchFamily="34" charset="-122"/>
                                      <a:cs typeface="Cambria Math" pitchFamily="34" charset="-120"/>
                                    </a:rPr>
                                    <m:t>𝑥</m:t>
                                  </m:r>
                                </m:e>
                                <m:sub>
                                  <m:r>
                                    <a:rPr lang="en-US" altLang="zh-CN" sz="1800" b="0" i="0" spc="-100">
                                      <a:solidFill>
                                        <a:srgbClr val="244061"/>
                                      </a:solidFill>
                                      <a:latin typeface="Cambria Math" pitchFamily="34" charset="0"/>
                                      <a:ea typeface="Cambria Math" pitchFamily="34" charset="-122"/>
                                      <a:cs typeface="Cambria Math" pitchFamily="34" charset="-120"/>
                                    </a:rPr>
                                    <m:t>𝑖</m:t>
                                  </m:r>
                                </m:sub>
                              </m:sSub>
                              <m:sSub>
                                <m:sSubPr>
                                  <m:ctrlPr>
                                    <a:rPr lang="en-US" altLang="zh-CN" sz="1800" b="0" i="1" spc="-100"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spc="-100">
                                      <a:solidFill>
                                        <a:srgbClr val="244061"/>
                                      </a:solidFill>
                                      <a:latin typeface="Cambria Math" pitchFamily="34" charset="0"/>
                                      <a:ea typeface="Cambria Math" pitchFamily="34" charset="-122"/>
                                      <a:cs typeface="Cambria Math" pitchFamily="34" charset="-120"/>
                                    </a:rPr>
                                    <m:t>𝑦</m:t>
                                  </m:r>
                                </m:e>
                                <m:sub>
                                  <m:r>
                                    <a:rPr lang="en-US" altLang="zh-CN" sz="1800" b="0" i="0" spc="-100">
                                      <a:solidFill>
                                        <a:srgbClr val="244061"/>
                                      </a:solidFill>
                                      <a:latin typeface="Cambria Math" pitchFamily="34" charset="0"/>
                                      <a:ea typeface="Cambria Math" pitchFamily="34" charset="-122"/>
                                      <a:cs typeface="Cambria Math" pitchFamily="34" charset="-120"/>
                                    </a:rPr>
                                    <m:t>𝑖</m:t>
                                  </m:r>
                                </m:sub>
                              </m:sSub>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4700"/>
                            </a:lnSpc>
                          </a:pPr>
                          <a14:m>
                            <m:oMath xmlns:m="http://schemas.openxmlformats.org/officeDocument/2006/math">
                              <m:limLow>
                                <m:limLowPr>
                                  <m:ctrlPr>
                                    <a:rPr lang="en-US" altLang="zh-CN" sz="1800" b="0" spc="-100" dirty="0">
                                      <a:solidFill>
                                        <a:srgbClr val="244061"/>
                                      </a:solidFill>
                                      <a:latin typeface="Cambria Math" panose="02040503050406030204" pitchFamily="18" charset="0"/>
                                      <a:ea typeface="微软雅黑" pitchFamily="34" charset="-122"/>
                                      <a:cs typeface="Times New Roman" pitchFamily="34" charset="-120"/>
                                    </a:rPr>
                                  </m:ctrlPr>
                                </m:limLowPr>
                                <m:e>
                                  <m:limUpp>
                                    <m:limUppPr>
                                      <m:ctrlPr>
                                        <a:rPr lang="en-US" altLang="zh-CN" sz="1800" b="0" spc="-100" dirty="0">
                                          <a:solidFill>
                                            <a:srgbClr val="244061"/>
                                          </a:solidFill>
                                          <a:latin typeface="Cambria Math" panose="02040503050406030204" pitchFamily="18" charset="0"/>
                                          <a:ea typeface="微软雅黑" pitchFamily="34" charset="-122"/>
                                          <a:cs typeface="Times New Roman" pitchFamily="34" charset="-120"/>
                                        </a:rPr>
                                      </m:ctrlPr>
                                    </m:limUppPr>
                                    <m:e>
                                      <m:r>
                                        <a:rPr lang="en-US" altLang="zh-CN" sz="1800" b="0" i="0" spc="-100" dirty="0">
                                          <a:solidFill>
                                            <a:srgbClr val="244061"/>
                                          </a:solidFill>
                                          <a:latin typeface="Cambria Math" panose="02040503050406030204" pitchFamily="18" charset="0"/>
                                          <a:ea typeface="微软雅黑" pitchFamily="34" charset="-122"/>
                                          <a:cs typeface="Times New Roman" pitchFamily="34" charset="-120"/>
                                        </a:rPr>
                                        <m:t>∑</m:t>
                                      </m:r>
                                    </m:e>
                                    <m:lim>
                                      <m:r>
                                        <a:rPr lang="en-US" altLang="zh-CN" sz="1800" b="0" spc="-100">
                                          <a:solidFill>
                                            <a:srgbClr val="244061"/>
                                          </a:solidFill>
                                          <a:latin typeface="Cambria Math" panose="02040503050406030204" pitchFamily="18" charset="0"/>
                                        </a:rPr>
                                        <m:t>6</m:t>
                                      </m:r>
                                    </m:lim>
                                  </m:limUpp>
                                </m:e>
                                <m:lim>
                                  <m:r>
                                    <a:rPr lang="en-US" altLang="zh-CN" sz="1800" b="0" spc="-100">
                                      <a:solidFill>
                                        <a:srgbClr val="244061"/>
                                      </a:solidFill>
                                      <a:latin typeface="Cambria Math" panose="02040503050406030204" pitchFamily="18" charset="0"/>
                                    </a:rPr>
                                    <m:t>𝑖</m:t>
                                  </m:r>
                                  <m:r>
                                    <a:rPr lang="en-US" altLang="zh-CN" sz="1800" b="0" spc="-100">
                                      <a:solidFill>
                                        <a:srgbClr val="244061"/>
                                      </a:solidFill>
                                      <a:latin typeface="Cambria Math" panose="02040503050406030204" pitchFamily="18" charset="0"/>
                                    </a:rPr>
                                    <m:t>=1</m:t>
                                  </m:r>
                                </m:lim>
                              </m:limLow>
                              <m:sSubSup>
                                <m:sSubSupPr>
                                  <m:ctrlPr>
                                    <a:rPr lang="en-US" altLang="zh-CN" sz="1800" b="0" i="1" spc="-100">
                                      <a:solidFill>
                                        <a:srgbClr val="244061"/>
                                      </a:solidFill>
                                      <a:latin typeface="Cambria Math" panose="02040503050406030204" pitchFamily="18" charset="0"/>
                                    </a:rPr>
                                  </m:ctrlPr>
                                </m:sSubSupPr>
                                <m:e>
                                  <m:r>
                                    <a:rPr lang="en-US" altLang="zh-CN" sz="1800" b="0" i="0" spc="-100">
                                      <a:solidFill>
                                        <a:srgbClr val="244061"/>
                                      </a:solidFill>
                                      <a:latin typeface="Cambria Math" pitchFamily="34" charset="0"/>
                                      <a:ea typeface="Cambria Math" pitchFamily="34" charset="-122"/>
                                      <a:cs typeface="Cambria Math" pitchFamily="34" charset="-120"/>
                                    </a:rPr>
                                    <m:t>𝑥</m:t>
                                  </m:r>
                                </m:e>
                                <m:sub>
                                  <m:r>
                                    <a:rPr lang="en-US" altLang="zh-CN" sz="1800" b="0" i="0" spc="-100">
                                      <a:solidFill>
                                        <a:srgbClr val="244061"/>
                                      </a:solidFill>
                                      <a:latin typeface="Cambria Math" pitchFamily="34" charset="0"/>
                                      <a:ea typeface="Cambria Math" pitchFamily="34" charset="-122"/>
                                      <a:cs typeface="Cambria Math" pitchFamily="34" charset="-120"/>
                                    </a:rPr>
                                    <m:t>𝑖</m:t>
                                  </m:r>
                                </m:sub>
                                <m:sup>
                                  <m:r>
                                    <a:rPr lang="en-US" altLang="zh-CN" sz="1800" b="0" i="0" spc="-100">
                                      <a:solidFill>
                                        <a:srgbClr val="244061"/>
                                      </a:solidFill>
                                      <a:latin typeface="Cambria Math" pitchFamily="34" charset="0"/>
                                      <a:ea typeface="Cambria Math" pitchFamily="34" charset="-122"/>
                                      <a:cs typeface="Cambria Math" pitchFamily="34" charset="-120"/>
                                    </a:rPr>
                                    <m:t>2</m:t>
                                  </m:r>
                                </m:sup>
                              </m:sSubSup>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389827">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7</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30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600"/>
                            </a:lnSpc>
                          </a:pPr>
                          <a14:m>
                            <m:oMath xmlns:m="http://schemas.openxmlformats.org/officeDocument/2006/math">
                              <m:r>
                                <a:rPr lang="en-US" altLang="zh-CN" sz="1800" b="0" i="0" spc="-100">
                                  <a:solidFill>
                                    <a:srgbClr val="244061"/>
                                  </a:solidFill>
                                  <a:latin typeface="Cambria Math" pitchFamily="34" charset="0"/>
                                  <a:ea typeface="Cambria Math" pitchFamily="34" charset="-122"/>
                                  <a:cs typeface="Cambria Math" pitchFamily="34" charset="-120"/>
                                </a:rPr>
                                <m:t>1</m:t>
                              </m:r>
                              <m:r>
                                <m:rPr>
                                  <m:nor/>
                                </m:rPr>
                                <a:rPr lang="en-US" altLang="zh-CN" sz="1800" b="0" i="0" spc="-100">
                                  <a:solidFill>
                                    <a:srgbClr val="244061"/>
                                  </a:solidFill>
                                  <a:latin typeface="Cambria Math" pitchFamily="34" charset="0"/>
                                  <a:ea typeface="Cambria Math" pitchFamily="34" charset="-122"/>
                                  <a:cs typeface="Cambria Math" pitchFamily="34" charset="-120"/>
                                </a:rPr>
                                <m:t> </m:t>
                              </m:r>
                              <m:r>
                                <a:rPr lang="en-US" altLang="zh-CN" sz="1800" b="0" i="0" spc="-100">
                                  <a:solidFill>
                                    <a:srgbClr val="244061"/>
                                  </a:solidFill>
                                  <a:latin typeface="Cambria Math" pitchFamily="34" charset="0"/>
                                  <a:ea typeface="Cambria Math" pitchFamily="34" charset="-122"/>
                                  <a:cs typeface="Cambria Math" pitchFamily="34" charset="-120"/>
                                </a:rPr>
                                <m:t>464.24</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364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mc:Choice>
        <mc:Fallback>
          <p:graphicFrame>
            <p:nvGraphicFramePr>
              <p:cNvPr id="17" name="QO_4_BD.14_5#d77b13807?colgroup=2,6,20,16&amp;vcp=1&amp;vop=1&amp;pid=6d1e6493b&amp;color=36,64,97&amp;vtp=1&amp;bbb=1"/>
              <p:cNvGraphicFramePr>
                <a:graphicFrameLocks noGrp="1"/>
              </p:cNvGraphicFramePr>
              <p:nvPr>
                <p:extLst>
                  <p:ext uri="{D42A27DB-BD31-4B8C-83A1-F6EECF244321}">
                    <p14:modId xmlns:p14="http://schemas.microsoft.com/office/powerpoint/2010/main" val="2850815745"/>
                  </p:ext>
                </p:extLst>
              </p:nvPr>
            </p:nvGraphicFramePr>
            <p:xfrm>
              <a:off x="539496" y="3801985"/>
              <a:ext cx="11073384" cy="1158622"/>
            </p:xfrm>
            <a:graphic>
              <a:graphicData uri="http://schemas.openxmlformats.org/drawingml/2006/table">
                <a:tbl>
                  <a:tblPr/>
                  <a:tblGrid>
                    <a:gridCol w="749808">
                      <a:extLst>
                        <a:ext uri="{9D8B030D-6E8A-4147-A177-3AD203B41FA5}">
                          <a16:colId xmlns:a16="http://schemas.microsoft.com/office/drawing/2014/main" val="20000"/>
                        </a:ext>
                      </a:extLst>
                    </a:gridCol>
                    <a:gridCol w="1545336">
                      <a:extLst>
                        <a:ext uri="{9D8B030D-6E8A-4147-A177-3AD203B41FA5}">
                          <a16:colId xmlns:a16="http://schemas.microsoft.com/office/drawing/2014/main" val="20001"/>
                        </a:ext>
                      </a:extLst>
                    </a:gridCol>
                    <a:gridCol w="4773168">
                      <a:extLst>
                        <a:ext uri="{9D8B030D-6E8A-4147-A177-3AD203B41FA5}">
                          <a16:colId xmlns:a16="http://schemas.microsoft.com/office/drawing/2014/main" val="20002"/>
                        </a:ext>
                      </a:extLst>
                    </a:gridCol>
                    <a:gridCol w="4005072">
                      <a:extLst>
                        <a:ext uri="{9D8B030D-6E8A-4147-A177-3AD203B41FA5}">
                          <a16:colId xmlns:a16="http://schemas.microsoft.com/office/drawing/2014/main" val="20003"/>
                        </a:ext>
                      </a:extLst>
                    </a:gridCol>
                  </a:tblGrid>
                  <a:tr h="768795">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4"/>
                          <a:stretch>
                            <a:fillRect l="-813" t="-787" r="-1378862" b="-62992"/>
                          </a:stretch>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4"/>
                          <a:stretch>
                            <a:fillRect l="-48819" t="-787" r="-567717" b="-62992"/>
                          </a:stretch>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4"/>
                          <a:stretch>
                            <a:fillRect l="-48276" t="-787" r="-84163" b="-62992"/>
                          </a:stretch>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4"/>
                          <a:stretch>
                            <a:fillRect l="-176712" t="-787" r="-304" b="-62992"/>
                          </a:stretch>
                        </a:blipFill>
                      </a:tcPr>
                    </a:tc>
                    <a:extLst>
                      <a:ext uri="{0D108BD9-81ED-4DB2-BD59-A6C34878D82A}">
                        <a16:rowId xmlns:a16="http://schemas.microsoft.com/office/drawing/2014/main" val="10000"/>
                      </a:ext>
                    </a:extLst>
                  </a:tr>
                  <a:tr h="389827">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7</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30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4"/>
                          <a:stretch>
                            <a:fillRect l="-48276" t="-200000" r="-84163" b="-25000"/>
                          </a:stretch>
                        </a:blipFill>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364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mc:Fallback>
      </mc:AlternateContent>
      <p:sp>
        <p:nvSpPr>
          <p:cNvPr id="4" name="QO_4_BD.14_6#d77b13807?vcp=1&amp;vop=1&amp;pid=6d1e6493b&amp;color=36,64,97&amp;vtp=1&amp;bbb=1"/>
          <p:cNvSpPr/>
          <p:nvPr/>
        </p:nvSpPr>
        <p:spPr>
          <a:xfrm>
            <a:off x="539496" y="5097385"/>
            <a:ext cx="11109960" cy="363855"/>
          </a:xfrm>
          <a:prstGeom prst="rect">
            <a:avLst/>
          </a:prstGeom>
          <a:noFill/>
          <a:ln/>
        </p:spPr>
        <p:txBody>
          <a:bodyPr wrap="none" lIns="0" tIns="0" rIns="0" bIns="0" rtlCol="0" anchor="t"/>
          <a:lstStyle/>
          <a:p>
            <a:pPr algn="ctr" latinLnBrk="1">
              <a:lnSpc>
                <a:spcPts val="3200"/>
              </a:lnSpc>
            </a:pPr>
            <a:r>
              <a:rPr lang="en-US" altLang="zh-CN" sz="1800" b="0" i="0" dirty="0">
                <a:solidFill>
                  <a:srgbClr val="244061"/>
                </a:solidFill>
                <a:latin typeface="Times New Roman" pitchFamily="34" charset="0"/>
                <a:ea typeface="微软雅黑" pitchFamily="34" charset="-122"/>
                <a:cs typeface="Times New Roman" pitchFamily="34" charset="-120"/>
              </a:rPr>
              <a:t>表②</a:t>
            </a:r>
            <a:endParaRPr lang="en-US" altLang="zh-CN" sz="1800" dirty="0"/>
          </a:p>
        </p:txBody>
      </p:sp>
    </p:spTree>
  </p:cSld>
  <p:clrMapOvr>
    <a:masterClrMapping/>
  </p:clrMapOvr>
  <p:transition/>
</p:sld>
</file>

<file path=ppt/slides/slide17.xml><?xml version="1.0" encoding="utf-8"?>
<p:sld xmlns:a="http://schemas.openxmlformats.org/drawingml/2006/main" xmlns:r="http://schemas.openxmlformats.org/officeDocument/2006/relationships" xmlns:p="http://schemas.openxmlformats.org/presentationml/2006/main">
  <p:cSld name="Slide 17&amp;si=17">
    <p:spTree>
      <p:nvGrpSpPr>
        <p:cNvPr id="1" name=""/>
        <p:cNvGrpSpPr/>
        <p:nvPr/>
      </p:nvGrpSpPr>
      <p:grpSpPr>
        <a:xfrm>
          <a:off x="0" y="0"/>
          <a:ext cx="0" cy="0"/>
          <a:chOff x="0" y="0"/>
          <a:chExt cx="0" cy="0"/>
        </a:xfrm>
      </p:grpSpPr>
      <p:sp>
        <p:nvSpPr>
          <p:cNvPr id="2" name="QO_5_BD.15_1#e731fd10c?vcp=1&amp;vop=1&amp;pid=d77b13807&amp;color=36,64,97&amp;vtp=1&amp;bt=1&amp;bbb=1"/>
          <p:cNvSpPr/>
          <p:nvPr/>
        </p:nvSpPr>
        <p:spPr>
          <a:xfrm>
            <a:off x="539496" y="2725756"/>
            <a:ext cx="11109960" cy="363665"/>
          </a:xfrm>
          <a:prstGeom prst="rect">
            <a:avLst/>
          </a:prstGeom>
          <a:noFill/>
          <a:ln/>
        </p:spPr>
        <p:txBody>
          <a:bodyPr wrap="none" lIns="0" tIns="0" rIns="0" bIns="0" rtlCol="0" anchor="t"/>
          <a:lstStyle/>
          <a:p>
            <a:pPr algn="l" latinLnBrk="1">
              <a:lnSpc>
                <a:spcPts val="3200"/>
              </a:lnSpc>
            </a:pPr>
            <a:r>
              <a:rPr lang="en-US" altLang="zh-CN" sz="1800" b="0" i="0" dirty="0">
                <a:solidFill>
                  <a:srgbClr val="003760"/>
                </a:solidFill>
                <a:latin typeface="Times New Roman" pitchFamily="34" charset="0"/>
                <a:ea typeface="微软雅黑" pitchFamily="34" charset="-122"/>
                <a:cs typeface="Times New Roman" pitchFamily="34" charset="-120"/>
              </a:rPr>
              <a:t>（1）</a:t>
            </a:r>
            <a:r>
              <a:rPr lang="en-US" altLang="zh-CN" sz="1800" b="0" i="0" dirty="0">
                <a:solidFill>
                  <a:srgbClr val="244061"/>
                </a:solidFill>
                <a:latin typeface="Times New Roman" pitchFamily="34" charset="0"/>
                <a:ea typeface="微软雅黑" pitchFamily="34" charset="-122"/>
                <a:cs typeface="Times New Roman" pitchFamily="34" charset="-120"/>
              </a:rPr>
              <a:t>根据残差图，比较模型1和模型2的拟合效果，判断应该选择哪个模型，请说明理由.</a:t>
            </a:r>
            <a:endParaRPr lang="en-US" altLang="zh-CN" sz="1800" dirty="0"/>
          </a:p>
        </p:txBody>
      </p:sp>
      <p:sp>
        <p:nvSpPr>
          <p:cNvPr id="3" name="QO_5_EX.16_1#e731fd10c?vcp=1&amp;vop=1&amp;pid=d77b13807&amp;color=36,64,97&amp;vtp=1&amp;bbb=1"/>
          <p:cNvSpPr/>
          <p:nvPr/>
        </p:nvSpPr>
        <p:spPr>
          <a:xfrm>
            <a:off x="539496" y="3141363"/>
            <a:ext cx="11109960" cy="360680"/>
          </a:xfrm>
          <a:prstGeom prst="rect">
            <a:avLst/>
          </a:prstGeom>
          <a:noFill/>
          <a:ln/>
        </p:spPr>
        <p:txBody>
          <a:bodyPr wrap="none" lIns="0" tIns="0" rIns="0" bIns="0" rtlCol="0" anchor="t"/>
          <a:lstStyle/>
          <a:p>
            <a:pPr algn="l" latinLnBrk="1">
              <a:lnSpc>
                <a:spcPts val="3200"/>
              </a:lnSpc>
            </a:pPr>
            <a:r>
              <a:rPr lang="en-US" altLang="zh-CN" sz="1800" b="0" i="0" dirty="0">
                <a:solidFill>
                  <a:srgbClr val="244061"/>
                </a:solidFill>
                <a:latin typeface="SimSun" pitchFamily="34" charset="0"/>
                <a:ea typeface="SimSun" pitchFamily="34" charset="-122"/>
                <a:cs typeface="SimSun" pitchFamily="34" charset="-120"/>
              </a:rPr>
              <a:t>    </a:t>
            </a:r>
            <a:r>
              <a:rPr lang="en-US" altLang="zh-CN" sz="1800" b="1" i="0" dirty="0">
                <a:solidFill>
                  <a:srgbClr val="244061"/>
                </a:solidFill>
                <a:latin typeface="Times New Roman" pitchFamily="34" charset="0"/>
                <a:ea typeface="微软雅黑" pitchFamily="34" charset="-122"/>
                <a:cs typeface="Times New Roman" pitchFamily="34" charset="-120"/>
              </a:rPr>
              <a:t>【思路分析】</a:t>
            </a:r>
            <a:r>
              <a:rPr lang="en-US" altLang="zh-CN" sz="1800" b="0" i="0" dirty="0">
                <a:solidFill>
                  <a:srgbClr val="244061"/>
                </a:solidFill>
                <a:latin typeface="Times New Roman" pitchFamily="34" charset="0"/>
                <a:ea typeface="微软雅黑" pitchFamily="34" charset="-122"/>
                <a:cs typeface="Times New Roman" pitchFamily="34" charset="-120"/>
              </a:rPr>
              <a:t>根据残差图中残差点的分布可选择合适的模型；</a:t>
            </a:r>
            <a:endParaRPr lang="en-US" altLang="zh-CN" sz="1800" dirty="0"/>
          </a:p>
        </p:txBody>
      </p:sp>
      <p:sp>
        <p:nvSpPr>
          <p:cNvPr id="4" name="QO_5_AN.17_1#e731fd10c?vcp=1&amp;vop=1&amp;pid=d77b13807&amp;color=36,64,97&amp;vtp=1&amp;bbb=1&amp;hb=1"/>
          <p:cNvSpPr/>
          <p:nvPr/>
        </p:nvSpPr>
        <p:spPr>
          <a:xfrm>
            <a:off x="539496" y="3561669"/>
            <a:ext cx="11109960" cy="773240"/>
          </a:xfrm>
          <a:prstGeom prst="rect">
            <a:avLst/>
          </a:prstGeom>
          <a:noFill/>
          <a:ln/>
        </p:spPr>
        <p:txBody>
          <a:bodyPr wrap="none" lIns="0" tIns="0" rIns="0" bIns="0" rtlCol="0" anchor="t"/>
          <a:lstStyle/>
          <a:p>
            <a:pPr algn="l" latinLnBrk="1">
              <a:lnSpc>
                <a:spcPts val="3300"/>
              </a:lnSpc>
            </a:pPr>
            <a:r>
              <a:rPr lang="en-US" altLang="zh-CN" sz="1800" b="0" i="0" dirty="0">
                <a:solidFill>
                  <a:srgbClr val="6565FF"/>
                </a:solidFill>
                <a:latin typeface="Times New Roman" pitchFamily="34" charset="0"/>
                <a:ea typeface="微软雅黑" pitchFamily="34" charset="-122"/>
                <a:cs typeface="Times New Roman" pitchFamily="34" charset="-120"/>
              </a:rPr>
              <a:t>【解】应该选择模型1，因为模型1的残差点分布的带状区域相比模型2更窄，所以模型1的拟合精度比模型2</a:t>
            </a:r>
            <a:r>
              <a:rPr lang="en-US" altLang="zh-CN" sz="1800" b="0" i="0">
                <a:solidFill>
                  <a:srgbClr val="6565FF"/>
                </a:solidFill>
                <a:latin typeface="Times New Roman" pitchFamily="34" charset="0"/>
                <a:ea typeface="微软雅黑" pitchFamily="34" charset="-122"/>
                <a:cs typeface="Times New Roman" pitchFamily="34" charset="-120"/>
              </a:rPr>
              <a:t>更高，</a:t>
            </a:r>
          </a:p>
          <a:p>
            <a:pPr latinLnBrk="1">
              <a:lnSpc>
                <a:spcPts val="3100"/>
              </a:lnSpc>
            </a:pPr>
            <a:r>
              <a:rPr lang="en-US" altLang="zh-CN" b="0" i="0">
                <a:solidFill>
                  <a:srgbClr val="6565FF"/>
                </a:solidFill>
                <a:latin typeface="Times New Roman" pitchFamily="34" charset="0"/>
                <a:ea typeface="微软雅黑" pitchFamily="34" charset="-122"/>
                <a:cs typeface="Times New Roman" pitchFamily="34" charset="-120"/>
              </a:rPr>
              <a:t>经验回归方程的预测精度比模型</a:t>
            </a:r>
            <a:r>
              <a:rPr lang="en-US" altLang="zh-CN" b="0" i="0" dirty="0">
                <a:solidFill>
                  <a:srgbClr val="6565FF"/>
                </a:solidFill>
                <a:latin typeface="Times New Roman" pitchFamily="34" charset="0"/>
                <a:ea typeface="微软雅黑" pitchFamily="34" charset="-122"/>
                <a:cs typeface="Times New Roman" pitchFamily="34" charset="-120"/>
              </a:rPr>
              <a:t>2更高.</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anim calcmode="lin" valueType="num">
                                      <p:cBhvr>
                                        <p:cTn id="8" dur="500" fill="hold"/>
                                        <p:tgtEl>
                                          <p:spTgt spid="3">
                                            <p:bg/>
                                          </p:spTgt>
                                        </p:tgtEl>
                                        <p:attrNameLst>
                                          <p:attrName>ppt_x</p:attrName>
                                        </p:attrNameLst>
                                      </p:cBhvr>
                                      <p:tavLst>
                                        <p:tav tm="0">
                                          <p:val>
                                            <p:strVal val="#ppt_x"/>
                                          </p:val>
                                        </p:tav>
                                        <p:tav tm="100000">
                                          <p:val>
                                            <p:strVal val="#ppt_x"/>
                                          </p:val>
                                        </p:tav>
                                      </p:tavLst>
                                    </p:anim>
                                    <p:anim calcmode="lin" valueType="num">
                                      <p:cBhvr>
                                        <p:cTn id="9" dur="500" fill="hold"/>
                                        <p:tgtEl>
                                          <p:spTgt spid="3">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500"/>
                                        <p:tgtEl>
                                          <p:spTgt spid="3">
                                            <p:txEl>
                                              <p:pRg st="0" end="0"/>
                                            </p:txEl>
                                          </p:spTgt>
                                        </p:tgtEl>
                                      </p:cBhvr>
                                    </p:animEffect>
                                    <p:anim calcmode="lin" valueType="num">
                                      <p:cBhvr>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grpId="0" nodeType="clickEffect">
                                  <p:stCondLst>
                                    <p:cond delay="0"/>
                                  </p:stCondLst>
                                  <p:childTnLst>
                                    <p:set>
                                      <p:cBhvr>
                                        <p:cTn id="18" dur="1" fill="hold">
                                          <p:stCondLst>
                                            <p:cond delay="0"/>
                                          </p:stCondLst>
                                        </p:cTn>
                                        <p:tgtEl>
                                          <p:spTgt spid="4">
                                            <p:bg/>
                                          </p:spTgt>
                                        </p:tgtEl>
                                        <p:attrNameLst>
                                          <p:attrName>style.visibility</p:attrName>
                                        </p:attrNameLst>
                                      </p:cBhvr>
                                      <p:to>
                                        <p:strVal val="visible"/>
                                      </p:to>
                                    </p:set>
                                    <p:animEffect transition="in" filter="fade">
                                      <p:cBhvr>
                                        <p:cTn id="19" dur="500"/>
                                        <p:tgtEl>
                                          <p:spTgt spid="4">
                                            <p:bg/>
                                          </p:spTgt>
                                        </p:tgtEl>
                                      </p:cBhvr>
                                    </p:animEffect>
                                    <p:anim calcmode="lin" valueType="num">
                                      <p:cBhvr>
                                        <p:cTn id="20" dur="500" fill="hold"/>
                                        <p:tgtEl>
                                          <p:spTgt spid="4">
                                            <p:bg/>
                                          </p:spTgt>
                                        </p:tgtEl>
                                        <p:attrNameLst>
                                          <p:attrName>ppt_x</p:attrName>
                                        </p:attrNameLst>
                                      </p:cBhvr>
                                      <p:tavLst>
                                        <p:tav tm="0">
                                          <p:val>
                                            <p:strVal val="#ppt_x"/>
                                          </p:val>
                                        </p:tav>
                                        <p:tav tm="100000">
                                          <p:val>
                                            <p:strVal val="#ppt_x"/>
                                          </p:val>
                                        </p:tav>
                                      </p:tavLst>
                                    </p:anim>
                                    <p:anim calcmode="lin" valueType="num">
                                      <p:cBhvr>
                                        <p:cTn id="21" dur="500" fill="hold"/>
                                        <p:tgtEl>
                                          <p:spTgt spid="4">
                                            <p:bg/>
                                          </p:spTgt>
                                        </p:tgtEl>
                                        <p:attrNameLst>
                                          <p:attrName>ppt_y</p:attrName>
                                        </p:attrNameLst>
                                      </p:cBhvr>
                                      <p:tavLst>
                                        <p:tav tm="0">
                                          <p:val>
                                            <p:strVal val="#ppt_y+.1"/>
                                          </p:val>
                                        </p:tav>
                                        <p:tav tm="100000">
                                          <p:val>
                                            <p:strVal val="#ppt_y"/>
                                          </p:val>
                                        </p:tav>
                                      </p:tavLst>
                                    </p:anim>
                                  </p:childTnLst>
                                </p:cTn>
                              </p:par>
                              <p:par>
                                <p:cTn id="22" presetID="42" presetClass="entr" presetSubtype="0" fill="hold" grpId="0" nodeType="withEffect">
                                  <p:stCondLst>
                                    <p:cond delay="0"/>
                                  </p:stCondLst>
                                  <p:childTnLst>
                                    <p:set>
                                      <p:cBhvr>
                                        <p:cTn id="23" dur="1" fill="hold">
                                          <p:stCondLst>
                                            <p:cond delay="0"/>
                                          </p:stCondLst>
                                        </p:cTn>
                                        <p:tgtEl>
                                          <p:spTgt spid="4">
                                            <p:txEl>
                                              <p:pRg st="0" end="0"/>
                                            </p:txEl>
                                          </p:spTgt>
                                        </p:tgtEl>
                                        <p:attrNameLst>
                                          <p:attrName>style.visibility</p:attrName>
                                        </p:attrNameLst>
                                      </p:cBhvr>
                                      <p:to>
                                        <p:strVal val="visible"/>
                                      </p:to>
                                    </p:set>
                                    <p:animEffect transition="in" filter="fade">
                                      <p:cBhvr>
                                        <p:cTn id="24" dur="500"/>
                                        <p:tgtEl>
                                          <p:spTgt spid="4">
                                            <p:txEl>
                                              <p:pRg st="0" end="0"/>
                                            </p:txEl>
                                          </p:spTgt>
                                        </p:tgtEl>
                                      </p:cBhvr>
                                    </p:animEffect>
                                    <p:anim calcmode="lin" valueType="num">
                                      <p:cBhvr>
                                        <p:cTn id="25"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26" dur="500" fill="hold"/>
                                        <p:tgtEl>
                                          <p:spTgt spid="4">
                                            <p:txEl>
                                              <p:pRg st="0" end="0"/>
                                            </p:txEl>
                                          </p:spTgt>
                                        </p:tgtEl>
                                        <p:attrNameLst>
                                          <p:attrName>ppt_y</p:attrName>
                                        </p:attrNameLst>
                                      </p:cBhvr>
                                      <p:tavLst>
                                        <p:tav tm="0">
                                          <p:val>
                                            <p:strVal val="#ppt_y+.1"/>
                                          </p:val>
                                        </p:tav>
                                        <p:tav tm="100000">
                                          <p:val>
                                            <p:strVal val="#ppt_y"/>
                                          </p:val>
                                        </p:tav>
                                      </p:tavLst>
                                    </p:anim>
                                  </p:childTnLst>
                                </p:cTn>
                              </p:par>
                              <p:par>
                                <p:cTn id="27" presetID="42" presetClass="entr" presetSubtype="0" fill="hold" grpId="0" nodeType="withEffect">
                                  <p:stCondLst>
                                    <p:cond delay="0"/>
                                  </p:stCondLst>
                                  <p:childTnLst>
                                    <p:set>
                                      <p:cBhvr>
                                        <p:cTn id="28" dur="1" fill="hold">
                                          <p:stCondLst>
                                            <p:cond delay="0"/>
                                          </p:stCondLst>
                                        </p:cTn>
                                        <p:tgtEl>
                                          <p:spTgt spid="4">
                                            <p:txEl>
                                              <p:pRg st="1" end="1"/>
                                            </p:txEl>
                                          </p:spTgt>
                                        </p:tgtEl>
                                        <p:attrNameLst>
                                          <p:attrName>style.visibility</p:attrName>
                                        </p:attrNameLst>
                                      </p:cBhvr>
                                      <p:to>
                                        <p:strVal val="visible"/>
                                      </p:to>
                                    </p:set>
                                    <p:animEffect transition="in" filter="fade">
                                      <p:cBhvr>
                                        <p:cTn id="29" dur="500"/>
                                        <p:tgtEl>
                                          <p:spTgt spid="4">
                                            <p:txEl>
                                              <p:pRg st="1" end="1"/>
                                            </p:txEl>
                                          </p:spTgt>
                                        </p:tgtEl>
                                      </p:cBhvr>
                                    </p:animEffect>
                                    <p:anim calcmode="lin" valueType="num">
                                      <p:cBhvr>
                                        <p:cTn id="30"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p:cTn id="31" dur="500" fill="hold"/>
                                        <p:tgtEl>
                                          <p:spTgt spid="4">
                                            <p:txEl>
                                              <p:pRg st="1" end="1"/>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18.xml><?xml version="1.0" encoding="utf-8"?>
<p:sld xmlns:a="http://schemas.openxmlformats.org/drawingml/2006/main" xmlns:r="http://schemas.openxmlformats.org/officeDocument/2006/relationships" xmlns:p="http://schemas.openxmlformats.org/presentationml/2006/main">
  <p:cSld name="Slide 18&amp;si=18">
    <p:spTree>
      <p:nvGrpSpPr>
        <p:cNvPr id="1" name=""/>
        <p:cNvGrpSpPr/>
        <p:nvPr/>
      </p:nvGrpSpPr>
      <p:grpSpPr>
        <a:xfrm>
          <a:off x="0" y="0"/>
          <a:ext cx="0" cy="0"/>
          <a:chOff x="0" y="0"/>
          <a:chExt cx="0" cy="0"/>
        </a:xfrm>
      </p:grpSpPr>
      <p:sp>
        <p:nvSpPr>
          <p:cNvPr id="2" name="QO_5_BD.18_1#db8c38c0d?vcp=1&amp;vop=1&amp;pid=d77b13807&amp;color=36,64,97&amp;vtp=1&amp;bt=1&amp;bbb=1"/>
          <p:cNvSpPr/>
          <p:nvPr/>
        </p:nvSpPr>
        <p:spPr>
          <a:xfrm>
            <a:off x="539496" y="1331740"/>
            <a:ext cx="11109960" cy="363665"/>
          </a:xfrm>
          <a:prstGeom prst="rect">
            <a:avLst/>
          </a:prstGeom>
          <a:noFill/>
          <a:ln/>
        </p:spPr>
        <p:txBody>
          <a:bodyPr wrap="none" lIns="0" tIns="0" rIns="0" bIns="0" rtlCol="0" anchor="t"/>
          <a:lstStyle/>
          <a:p>
            <a:pPr algn="l" latinLnBrk="1">
              <a:lnSpc>
                <a:spcPts val="3200"/>
              </a:lnSpc>
            </a:pPr>
            <a:r>
              <a:rPr lang="en-US" altLang="zh-CN" sz="1800" b="0" i="0" dirty="0">
                <a:solidFill>
                  <a:srgbClr val="003760"/>
                </a:solidFill>
                <a:latin typeface="Times New Roman" pitchFamily="34" charset="0"/>
                <a:ea typeface="微软雅黑" pitchFamily="34" charset="-122"/>
                <a:cs typeface="Times New Roman" pitchFamily="34" charset="-120"/>
              </a:rPr>
              <a:t>（2）</a:t>
            </a:r>
            <a:r>
              <a:rPr lang="en-US" altLang="zh-CN" sz="1800" b="0" i="0" dirty="0">
                <a:solidFill>
                  <a:srgbClr val="244061"/>
                </a:solidFill>
                <a:latin typeface="Times New Roman" pitchFamily="34" charset="0"/>
                <a:ea typeface="微软雅黑" pitchFamily="34" charset="-122"/>
                <a:cs typeface="Times New Roman" pitchFamily="34" charset="-120"/>
              </a:rPr>
              <a:t>残差绝对值大于2的数据认为是异常数据，需要剔除.</a:t>
            </a:r>
            <a:endParaRPr lang="en-US" altLang="zh-CN" sz="1800" dirty="0"/>
          </a:p>
        </p:txBody>
      </p:sp>
      <p:sp>
        <p:nvSpPr>
          <p:cNvPr id="3" name="QO_6_BD.19_1#c2ef9a25e?vcp=1&amp;vop=1&amp;pid=db8c38c0d&amp;color=36,64,97&amp;vtp=1&amp;bbb=1"/>
          <p:cNvSpPr/>
          <p:nvPr/>
        </p:nvSpPr>
        <p:spPr>
          <a:xfrm>
            <a:off x="539496" y="1747347"/>
            <a:ext cx="11109960" cy="363665"/>
          </a:xfrm>
          <a:prstGeom prst="rect">
            <a:avLst/>
          </a:prstGeom>
          <a:noFill/>
          <a:ln/>
        </p:spPr>
        <p:txBody>
          <a:bodyPr wrap="none" lIns="0" tIns="0" rIns="0" bIns="0" rtlCol="0" anchor="t"/>
          <a:lstStyle/>
          <a:p>
            <a:pPr algn="l" latinLnBrk="1">
              <a:lnSpc>
                <a:spcPts val="3200"/>
              </a:lnSpc>
            </a:pPr>
            <a:r>
              <a:rPr lang="en-US" altLang="zh-CN" sz="1800" b="0" i="0" dirty="0">
                <a:solidFill>
                  <a:srgbClr val="003760"/>
                </a:solidFill>
                <a:latin typeface="Times New Roman" pitchFamily="34" charset="0"/>
                <a:ea typeface="微软雅黑" pitchFamily="34" charset="-122"/>
                <a:cs typeface="Times New Roman" pitchFamily="34" charset="-120"/>
              </a:rPr>
              <a:t>（ⅰ）</a:t>
            </a:r>
            <a:r>
              <a:rPr lang="en-US" altLang="zh-CN" sz="1800" b="0" i="0" dirty="0">
                <a:solidFill>
                  <a:srgbClr val="244061"/>
                </a:solidFill>
                <a:latin typeface="Times New Roman" pitchFamily="34" charset="0"/>
                <a:ea typeface="微软雅黑" pitchFamily="34" charset="-122"/>
                <a:cs typeface="Times New Roman" pitchFamily="34" charset="-120"/>
              </a:rPr>
              <a:t>剔除异常数据后求出（1）中所选模型的经验回归方程.</a:t>
            </a:r>
            <a:endParaRPr lang="en-US" altLang="zh-CN" sz="1800" dirty="0"/>
          </a:p>
        </p:txBody>
      </p:sp>
      <mc:AlternateContent xmlns:mc="http://schemas.openxmlformats.org/markup-compatibility/2006">
        <mc:Choice xmlns:a14="http://schemas.microsoft.com/office/drawing/2010/main" Requires="a14">
          <p:sp>
            <p:nvSpPr>
              <p:cNvPr id="4" name="QO_6_EX.20_1#c2ef9a25e?vcp=1&amp;vop=1&amp;pid=db8c38c0d&amp;color=36,64,97&amp;vtp=1&amp;bbb=1&amp;hb=1"/>
              <p:cNvSpPr/>
              <p:nvPr/>
            </p:nvSpPr>
            <p:spPr>
              <a:xfrm>
                <a:off x="539496" y="2120664"/>
                <a:ext cx="11109960" cy="963930"/>
              </a:xfrm>
              <a:prstGeom prst="rect">
                <a:avLst/>
              </a:prstGeom>
              <a:noFill/>
              <a:ln/>
            </p:spPr>
            <p:txBody>
              <a:bodyPr wrap="none" lIns="0" tIns="0" rIns="0" bIns="0" rtlCol="0" anchor="t"/>
              <a:lstStyle/>
              <a:p>
                <a:pPr algn="l" latinLnBrk="1">
                  <a:lnSpc>
                    <a:spcPts val="4800"/>
                  </a:lnSpc>
                </a:pPr>
                <a:r>
                  <a:rPr lang="en-US" altLang="zh-CN" sz="1800" b="0" i="0" dirty="0">
                    <a:solidFill>
                      <a:srgbClr val="244061"/>
                    </a:solidFill>
                    <a:latin typeface="SimSun" pitchFamily="34" charset="0"/>
                    <a:ea typeface="SimSun" pitchFamily="34" charset="-122"/>
                    <a:cs typeface="SimSun" pitchFamily="34" charset="-120"/>
                  </a:rPr>
                  <a:t>    </a:t>
                </a:r>
                <a:r>
                  <a:rPr lang="en-US" altLang="zh-CN" sz="1800" b="1" i="0" dirty="0">
                    <a:solidFill>
                      <a:srgbClr val="244061"/>
                    </a:solidFill>
                    <a:latin typeface="Times New Roman" pitchFamily="34" charset="0"/>
                    <a:ea typeface="微软雅黑" pitchFamily="34" charset="-122"/>
                    <a:cs typeface="Times New Roman" pitchFamily="34" charset="-120"/>
                  </a:rPr>
                  <a:t>【思路分析】</a:t>
                </a:r>
                <a:r>
                  <a:rPr lang="en-US" altLang="zh-CN" sz="1800" b="0" i="0" dirty="0">
                    <a:solidFill>
                      <a:srgbClr val="244061"/>
                    </a:solidFill>
                    <a:latin typeface="Times New Roman" pitchFamily="34" charset="0"/>
                    <a:ea typeface="微软雅黑" pitchFamily="34" charset="-122"/>
                    <a:cs typeface="Times New Roman" pitchFamily="34" charset="-120"/>
                  </a:rPr>
                  <a:t>计算出剔除异常数据后的</a:t>
                </a:r>
                <a14:m>
                  <m:oMath xmlns:m="http://schemas.openxmlformats.org/officeDocument/2006/math">
                    <m:bar>
                      <m:barPr>
                        <m:pos m:val="top"/>
                        <m:ctrlPr>
                          <a:rPr lang="en-US" altLang="zh-CN" sz="1800">
                            <a:solidFill>
                              <a:srgbClr val="244061"/>
                            </a:solidFill>
                            <a:latin typeface="Cambria Math" panose="02040503050406030204" pitchFamily="18" charset="0"/>
                          </a:rPr>
                        </m:ctrlPr>
                      </m:barPr>
                      <m:e>
                        <m:r>
                          <a:rPr lang="en-US" altLang="zh-CN" sz="1800">
                            <a:solidFill>
                              <a:srgbClr val="244061"/>
                            </a:solidFill>
                            <a:latin typeface="Cambria Math" panose="02040503050406030204" pitchFamily="18" charset="0"/>
                          </a:rPr>
                          <m:t>𝑥</m:t>
                        </m:r>
                      </m:e>
                    </m:bar>
                  </m:oMath>
                </a14:m>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bar>
                      <m:barPr>
                        <m:pos m:val="top"/>
                        <m:ctrlPr>
                          <a:rPr lang="en-US" altLang="zh-CN" sz="1800">
                            <a:solidFill>
                              <a:srgbClr val="244061"/>
                            </a:solidFill>
                            <a:latin typeface="Cambria Math" panose="02040503050406030204" pitchFamily="18" charset="0"/>
                          </a:rPr>
                        </m:ctrlPr>
                      </m:barPr>
                      <m:e>
                        <m:r>
                          <a:rPr lang="en-US" altLang="zh-CN" sz="1800">
                            <a:solidFill>
                              <a:srgbClr val="244061"/>
                            </a:solidFill>
                            <a:latin typeface="Cambria Math" panose="02040503050406030204" pitchFamily="18" charset="0"/>
                          </a:rPr>
                          <m:t>𝑦</m:t>
                        </m:r>
                      </m:e>
                    </m:bar>
                  </m:oMath>
                </a14:m>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limLow>
                      <m:limLowPr>
                        <m:ctrlPr>
                          <a:rPr lang="en-US" altLang="zh-CN" sz="1800" b="0" dirty="0">
                            <a:solidFill>
                              <a:srgbClr val="244061"/>
                            </a:solidFill>
                            <a:latin typeface="Cambria Math" panose="02040503050406030204" pitchFamily="18" charset="0"/>
                            <a:ea typeface="微软雅黑" pitchFamily="34" charset="-122"/>
                            <a:cs typeface="Times New Roman" pitchFamily="34" charset="-120"/>
                          </a:rPr>
                        </m:ctrlPr>
                      </m:limLowPr>
                      <m:e>
                        <m:limUpp>
                          <m:limUppPr>
                            <m:ctrlPr>
                              <a:rPr lang="en-US" altLang="zh-CN" sz="1800" b="0" dirty="0">
                                <a:solidFill>
                                  <a:srgbClr val="244061"/>
                                </a:solidFill>
                                <a:latin typeface="Cambria Math" panose="02040503050406030204" pitchFamily="18" charset="0"/>
                                <a:ea typeface="微软雅黑" pitchFamily="34" charset="-122"/>
                                <a:cs typeface="Times New Roman" pitchFamily="34" charset="-120"/>
                              </a:rPr>
                            </m:ctrlPr>
                          </m:limUppPr>
                          <m:e>
                            <m:r>
                              <a:rPr lang="en-US" altLang="zh-CN" sz="1800" b="0" i="0" dirty="0">
                                <a:solidFill>
                                  <a:srgbClr val="244061"/>
                                </a:solidFill>
                                <a:latin typeface="Cambria Math" panose="02040503050406030204" pitchFamily="18" charset="0"/>
                                <a:ea typeface="微软雅黑" pitchFamily="34" charset="-122"/>
                                <a:cs typeface="Times New Roman" pitchFamily="34" charset="-120"/>
                              </a:rPr>
                              <m:t>∑</m:t>
                            </m:r>
                          </m:e>
                          <m:lim>
                            <m:r>
                              <a:rPr lang="en-US" altLang="zh-CN" sz="1800" b="0">
                                <a:solidFill>
                                  <a:srgbClr val="244061"/>
                                </a:solidFill>
                                <a:latin typeface="Cambria Math" panose="02040503050406030204" pitchFamily="18" charset="0"/>
                              </a:rPr>
                              <m:t>5</m:t>
                            </m:r>
                          </m:lim>
                        </m:limUpp>
                      </m:e>
                      <m:lim>
                        <m:r>
                          <a:rPr lang="en-US" altLang="zh-CN" sz="1800" b="0">
                            <a:solidFill>
                              <a:srgbClr val="244061"/>
                            </a:solidFill>
                            <a:latin typeface="Cambria Math" panose="02040503050406030204" pitchFamily="18" charset="0"/>
                          </a:rPr>
                          <m:t>𝑖</m:t>
                        </m:r>
                        <m:r>
                          <a:rPr lang="en-US" altLang="zh-CN" sz="1800" b="0">
                            <a:solidFill>
                              <a:srgbClr val="244061"/>
                            </a:solidFill>
                            <a:latin typeface="Cambria Math" panose="02040503050406030204" pitchFamily="18" charset="0"/>
                          </a:rPr>
                          <m:t>=1</m:t>
                        </m:r>
                      </m:lim>
                    </m:limLow>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𝑥</m:t>
                        </m:r>
                      </m:e>
                      <m:sub>
                        <m:r>
                          <a:rPr lang="en-US" altLang="zh-CN" sz="1800" b="0" i="0">
                            <a:solidFill>
                              <a:srgbClr val="244061"/>
                            </a:solidFill>
                            <a:latin typeface="Cambria Math" pitchFamily="34" charset="0"/>
                            <a:ea typeface="Cambria Math" pitchFamily="34" charset="-122"/>
                            <a:cs typeface="Cambria Math" pitchFamily="34" charset="-120"/>
                          </a:rPr>
                          <m:t>𝑖</m:t>
                        </m:r>
                      </m:sub>
                    </m:sSub>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𝑦</m:t>
                        </m:r>
                      </m:e>
                      <m:sub>
                        <m:r>
                          <a:rPr lang="en-US" altLang="zh-CN" sz="1800" b="0" i="0">
                            <a:solidFill>
                              <a:srgbClr val="244061"/>
                            </a:solidFill>
                            <a:latin typeface="Cambria Math" pitchFamily="34" charset="0"/>
                            <a:ea typeface="Cambria Math" pitchFamily="34" charset="-122"/>
                            <a:cs typeface="Cambria Math" pitchFamily="34" charset="-120"/>
                          </a:rPr>
                          <m:t>𝑖</m:t>
                        </m:r>
                      </m:sub>
                    </m:sSub>
                  </m:oMath>
                </a14:m>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limLow>
                      <m:limLowPr>
                        <m:ctrlPr>
                          <a:rPr lang="en-US" altLang="zh-CN" sz="1800" b="0" dirty="0">
                            <a:solidFill>
                              <a:srgbClr val="244061"/>
                            </a:solidFill>
                            <a:latin typeface="Cambria Math" panose="02040503050406030204" pitchFamily="18" charset="0"/>
                            <a:ea typeface="微软雅黑" pitchFamily="34" charset="-122"/>
                            <a:cs typeface="Times New Roman" pitchFamily="34" charset="-120"/>
                          </a:rPr>
                        </m:ctrlPr>
                      </m:limLowPr>
                      <m:e>
                        <m:limUpp>
                          <m:limUppPr>
                            <m:ctrlPr>
                              <a:rPr lang="en-US" altLang="zh-CN" sz="1800" b="0" dirty="0">
                                <a:solidFill>
                                  <a:srgbClr val="244061"/>
                                </a:solidFill>
                                <a:latin typeface="Cambria Math" panose="02040503050406030204" pitchFamily="18" charset="0"/>
                                <a:ea typeface="微软雅黑" pitchFamily="34" charset="-122"/>
                                <a:cs typeface="Times New Roman" pitchFamily="34" charset="-120"/>
                              </a:rPr>
                            </m:ctrlPr>
                          </m:limUppPr>
                          <m:e>
                            <m:r>
                              <a:rPr lang="en-US" altLang="zh-CN" sz="1800" b="0" i="0" dirty="0">
                                <a:solidFill>
                                  <a:srgbClr val="244061"/>
                                </a:solidFill>
                                <a:latin typeface="Cambria Math" panose="02040503050406030204" pitchFamily="18" charset="0"/>
                                <a:ea typeface="微软雅黑" pitchFamily="34" charset="-122"/>
                                <a:cs typeface="Times New Roman" pitchFamily="34" charset="-120"/>
                              </a:rPr>
                              <m:t>∑</m:t>
                            </m:r>
                          </m:e>
                          <m:lim>
                            <m:r>
                              <a:rPr lang="en-US" altLang="zh-CN" sz="1800" b="0">
                                <a:solidFill>
                                  <a:srgbClr val="244061"/>
                                </a:solidFill>
                                <a:latin typeface="Cambria Math" panose="02040503050406030204" pitchFamily="18" charset="0"/>
                              </a:rPr>
                              <m:t>5</m:t>
                            </m:r>
                          </m:lim>
                        </m:limUpp>
                      </m:e>
                      <m:lim>
                        <m:r>
                          <a:rPr lang="en-US" altLang="zh-CN" sz="1800" b="0">
                            <a:solidFill>
                              <a:srgbClr val="244061"/>
                            </a:solidFill>
                            <a:latin typeface="Cambria Math" panose="02040503050406030204" pitchFamily="18" charset="0"/>
                          </a:rPr>
                          <m:t>𝑖</m:t>
                        </m:r>
                        <m:r>
                          <a:rPr lang="en-US" altLang="zh-CN" sz="1800" b="0">
                            <a:solidFill>
                              <a:srgbClr val="244061"/>
                            </a:solidFill>
                            <a:latin typeface="Cambria Math" panose="02040503050406030204" pitchFamily="18" charset="0"/>
                          </a:rPr>
                          <m:t>=1</m:t>
                        </m:r>
                      </m:lim>
                    </m:limLow>
                    <m:sSubSup>
                      <m:sSubSupPr>
                        <m:ctrlPr>
                          <a:rPr lang="en-US" altLang="zh-CN" sz="1800" b="0" i="1">
                            <a:solidFill>
                              <a:srgbClr val="244061"/>
                            </a:solidFill>
                            <a:latin typeface="Cambria Math" panose="02040503050406030204" pitchFamily="18" charset="0"/>
                          </a:rPr>
                        </m:ctrlPr>
                      </m:sSubSupPr>
                      <m:e>
                        <m:r>
                          <a:rPr lang="en-US" altLang="zh-CN" sz="1800" b="0" i="0">
                            <a:solidFill>
                              <a:srgbClr val="244061"/>
                            </a:solidFill>
                            <a:latin typeface="Cambria Math" pitchFamily="34" charset="0"/>
                            <a:ea typeface="Cambria Math" pitchFamily="34" charset="-122"/>
                            <a:cs typeface="Cambria Math" pitchFamily="34" charset="-120"/>
                          </a:rPr>
                          <m:t>𝑥</m:t>
                        </m:r>
                      </m:e>
                      <m:sub>
                        <m:r>
                          <a:rPr lang="en-US" altLang="zh-CN" sz="1800" b="0" i="0">
                            <a:solidFill>
                              <a:srgbClr val="244061"/>
                            </a:solidFill>
                            <a:latin typeface="Cambria Math" pitchFamily="34" charset="0"/>
                            <a:ea typeface="Cambria Math" pitchFamily="34" charset="-122"/>
                            <a:cs typeface="Cambria Math" pitchFamily="34" charset="-120"/>
                          </a:rPr>
                          <m:t>𝑖</m:t>
                        </m:r>
                      </m:sub>
                      <m:sup>
                        <m:r>
                          <a:rPr lang="en-US" altLang="zh-CN" sz="1800" b="0" i="0">
                            <a:solidFill>
                              <a:srgbClr val="244061"/>
                            </a:solidFill>
                            <a:latin typeface="Cambria Math" pitchFamily="34" charset="0"/>
                            <a:ea typeface="Cambria Math" pitchFamily="34" charset="-122"/>
                            <a:cs typeface="Cambria Math" pitchFamily="34" charset="-120"/>
                          </a:rPr>
                          <m:t>2</m:t>
                        </m:r>
                      </m:sup>
                    </m:sSubSup>
                  </m:oMath>
                </a14:m>
                <a:r>
                  <a:rPr lang="en-US" altLang="zh-CN" sz="1800" b="0" i="0" dirty="0">
                    <a:solidFill>
                      <a:srgbClr val="244061"/>
                    </a:solidFill>
                    <a:latin typeface="Times New Roman" pitchFamily="34" charset="0"/>
                    <a:ea typeface="微软雅黑" pitchFamily="34" charset="-122"/>
                    <a:cs typeface="Times New Roman" pitchFamily="34" charset="-120"/>
                  </a:rPr>
                  <a:t>的值，代入公式后求出</a:t>
                </a:r>
                <a14:m>
                  <m:oMath xmlns:m="http://schemas.openxmlformats.org/officeDocument/2006/math">
                    <m:acc>
                      <m:accPr>
                        <m:chr m:val="̂"/>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accPr>
                      <m:e>
                        <m:r>
                          <a:rPr lang="en-US" altLang="zh-CN" sz="1800" b="0" i="0">
                            <a:solidFill>
                              <a:srgbClr val="244061"/>
                            </a:solidFill>
                            <a:latin typeface="Cambria Math" pitchFamily="34" charset="0"/>
                            <a:ea typeface="Cambria Math" pitchFamily="34" charset="-122"/>
                            <a:cs typeface="Cambria Math" pitchFamily="34" charset="-120"/>
                          </a:rPr>
                          <m:t>𝑏</m:t>
                        </m:r>
                      </m:e>
                    </m:acc>
                  </m:oMath>
                </a14:m>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acc>
                      <m:accPr>
                        <m:chr m:val="̂"/>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accPr>
                      <m:e>
                        <m:r>
                          <a:rPr lang="en-US" altLang="zh-CN" sz="1800" b="0" i="0">
                            <a:solidFill>
                              <a:srgbClr val="244061"/>
                            </a:solidFill>
                            <a:latin typeface="Cambria Math" pitchFamily="34" charset="0"/>
                            <a:ea typeface="Cambria Math" pitchFamily="34" charset="-122"/>
                            <a:cs typeface="Cambria Math" pitchFamily="34" charset="-120"/>
                          </a:rPr>
                          <m:t>𝑎</m:t>
                        </m:r>
                      </m:e>
                    </m:acc>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的值</a:t>
                </a:r>
                <a:r>
                  <a:rPr lang="en-US" altLang="zh-CN" sz="1800" b="0" i="0">
                    <a:solidFill>
                      <a:srgbClr val="244061"/>
                    </a:solidFill>
                    <a:latin typeface="Times New Roman" pitchFamily="34" charset="0"/>
                    <a:ea typeface="微软雅黑" pitchFamily="34" charset="-122"/>
                    <a:cs typeface="Times New Roman" pitchFamily="34" charset="-120"/>
                  </a:rPr>
                  <a:t>，即可得出经</a:t>
                </a:r>
              </a:p>
              <a:p>
                <a:pPr latinLnBrk="1">
                  <a:lnSpc>
                    <a:spcPts val="3100"/>
                  </a:lnSpc>
                </a:pPr>
                <a:r>
                  <a:rPr lang="en-US" altLang="zh-CN" b="0" i="0">
                    <a:solidFill>
                      <a:srgbClr val="244061"/>
                    </a:solidFill>
                    <a:latin typeface="Times New Roman" pitchFamily="34" charset="0"/>
                    <a:ea typeface="微软雅黑" pitchFamily="34" charset="-122"/>
                    <a:cs typeface="Times New Roman" pitchFamily="34" charset="-120"/>
                  </a:rPr>
                  <a:t>验回归方程</a:t>
                </a:r>
                <a:r>
                  <a:rPr lang="en-US" altLang="zh-CN" b="0" i="0" dirty="0">
                    <a:solidFill>
                      <a:srgbClr val="244061"/>
                    </a:solidFill>
                    <a:latin typeface="Times New Roman" pitchFamily="34" charset="0"/>
                    <a:ea typeface="微软雅黑" pitchFamily="34" charset="-122"/>
                    <a:cs typeface="Times New Roman" pitchFamily="34" charset="-120"/>
                  </a:rPr>
                  <a:t>；</a:t>
                </a:r>
                <a:endParaRPr lang="en-US" altLang="zh-CN" dirty="0"/>
              </a:p>
            </p:txBody>
          </p:sp>
        </mc:Choice>
        <mc:Fallback>
          <p:sp>
            <p:nvSpPr>
              <p:cNvPr id="4" name="QO_6_EX.20_1#c2ef9a25e?vcp=1&amp;vop=1&amp;pid=db8c38c0d&amp;color=36,64,97&amp;vtp=1&amp;bbb=1&amp;hb=1"/>
              <p:cNvSpPr>
                <a:spLocks noRot="1" noChangeAspect="1" noMove="1" noResize="1" noEditPoints="1" noAdjustHandles="1" noChangeArrowheads="1" noChangeShapeType="1" noTextEdit="1"/>
              </p:cNvSpPr>
              <p:nvPr/>
            </p:nvSpPr>
            <p:spPr>
              <a:xfrm>
                <a:off x="539496" y="2120664"/>
                <a:ext cx="11109960" cy="963930"/>
              </a:xfrm>
              <a:prstGeom prst="rect">
                <a:avLst/>
              </a:prstGeom>
              <a:blipFill>
                <a:blip r:embed="rId3"/>
                <a:stretch>
                  <a:fillRect l="-1317" r="-1317" b="-13924"/>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5" name="QO_6_AN.21_1#c2ef9a25e?vcp=1&amp;vop=1&amp;pid=db8c38c0d&amp;color=36,64,97&amp;vtp=1&amp;bbb=1&amp;hb=1"/>
              <p:cNvSpPr/>
              <p:nvPr/>
            </p:nvSpPr>
            <p:spPr>
              <a:xfrm>
                <a:off x="539496" y="3137553"/>
                <a:ext cx="11109960" cy="2411540"/>
              </a:xfrm>
              <a:prstGeom prst="rect">
                <a:avLst/>
              </a:prstGeom>
              <a:noFill/>
              <a:ln/>
            </p:spPr>
            <p:txBody>
              <a:bodyPr wrap="none" lIns="0" tIns="0" rIns="0" bIns="0" rtlCol="0" anchor="t"/>
              <a:lstStyle/>
              <a:p>
                <a:pPr algn="l" latinLnBrk="1">
                  <a:lnSpc>
                    <a:spcPts val="3300"/>
                  </a:lnSpc>
                </a:pPr>
                <a:r>
                  <a:rPr lang="en-US" altLang="zh-CN" sz="1800" b="0" i="0" dirty="0">
                    <a:solidFill>
                      <a:srgbClr val="6565FF"/>
                    </a:solidFill>
                    <a:latin typeface="Times New Roman" pitchFamily="34" charset="0"/>
                    <a:ea typeface="微软雅黑" pitchFamily="34" charset="-122"/>
                    <a:cs typeface="Times New Roman" pitchFamily="34" charset="-120"/>
                  </a:rPr>
                  <a:t>【解】剔除异常数据，即3月份的数据后，</a:t>
                </a:r>
                <a:endParaRPr lang="en-US" altLang="zh-CN" sz="1800" dirty="0"/>
              </a:p>
              <a:p>
                <a:pPr latinLnBrk="1">
                  <a:lnSpc>
                    <a:spcPts val="4600"/>
                  </a:lnSpc>
                </a:pPr>
                <a:r>
                  <a:rPr lang="en-US" altLang="zh-CN" b="0" i="0">
                    <a:solidFill>
                      <a:srgbClr val="6565FF"/>
                    </a:solidFill>
                    <a:latin typeface="Times New Roman" pitchFamily="34" charset="0"/>
                    <a:ea typeface="微软雅黑" pitchFamily="34" charset="-122"/>
                    <a:cs typeface="Times New Roman" pitchFamily="34" charset="-120"/>
                  </a:rPr>
                  <a:t>得</a:t>
                </a:r>
                <a14:m>
                  <m:oMath xmlns:m="http://schemas.openxmlformats.org/officeDocument/2006/math">
                    <m:bar>
                      <m:barPr>
                        <m:pos m:val="top"/>
                        <m:ctrlPr>
                          <a:rPr lang="en-US" altLang="zh-CN" sz="1800">
                            <a:solidFill>
                              <a:srgbClr val="6565FF"/>
                            </a:solidFill>
                            <a:latin typeface="Cambria Math" panose="02040503050406030204" pitchFamily="18" charset="0"/>
                          </a:rPr>
                        </m:ctrlPr>
                      </m:barPr>
                      <m:e>
                        <m:r>
                          <a:rPr lang="en-US" altLang="zh-CN" sz="1800">
                            <a:solidFill>
                              <a:srgbClr val="6565FF"/>
                            </a:solidFill>
                            <a:latin typeface="Cambria Math" panose="02040503050406030204" pitchFamily="18" charset="0"/>
                          </a:rPr>
                          <m:t>𝑥</m:t>
                        </m:r>
                      </m:e>
                    </m:bar>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1</m:t>
                        </m:r>
                      </m:num>
                      <m:den>
                        <m:r>
                          <a:rPr lang="en-US" altLang="zh-CN" sz="1800" b="0" i="0">
                            <a:solidFill>
                              <a:srgbClr val="6565FF"/>
                            </a:solidFill>
                            <a:latin typeface="Cambria Math" pitchFamily="34" charset="0"/>
                            <a:ea typeface="Cambria Math" pitchFamily="34" charset="-122"/>
                            <a:cs typeface="Cambria Math" pitchFamily="34" charset="-120"/>
                          </a:rPr>
                          <m:t>5</m:t>
                        </m:r>
                      </m:den>
                    </m:f>
                    <m:r>
                      <a:rPr lang="en-US" altLang="zh-CN" sz="1800" b="0" i="0">
                        <a:solidFill>
                          <a:srgbClr val="6565FF"/>
                        </a:solidFill>
                        <a:latin typeface="Cambria Math" pitchFamily="34" charset="0"/>
                        <a:ea typeface="Cambria Math" pitchFamily="34" charset="-122"/>
                        <a:cs typeface="Cambria Math" pitchFamily="34" charset="-120"/>
                      </a:rPr>
                      <m:t>×(7×6−6)=7.2</m:t>
                    </m:r>
                  </m:oMath>
                </a14:m>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bar>
                      <m:barPr>
                        <m:pos m:val="top"/>
                        <m:ctrlPr>
                          <a:rPr lang="en-US" altLang="zh-CN" sz="1800">
                            <a:solidFill>
                              <a:srgbClr val="6565FF"/>
                            </a:solidFill>
                            <a:latin typeface="Cambria Math" panose="02040503050406030204" pitchFamily="18" charset="0"/>
                          </a:rPr>
                        </m:ctrlPr>
                      </m:barPr>
                      <m:e>
                        <m:r>
                          <a:rPr lang="en-US" altLang="zh-CN" sz="1800">
                            <a:solidFill>
                              <a:srgbClr val="6565FF"/>
                            </a:solidFill>
                            <a:latin typeface="Cambria Math" panose="02040503050406030204" pitchFamily="18" charset="0"/>
                          </a:rPr>
                          <m:t>𝑦</m:t>
                        </m:r>
                      </m:e>
                    </m:bar>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1</m:t>
                        </m:r>
                      </m:num>
                      <m:den>
                        <m:r>
                          <a:rPr lang="en-US" altLang="zh-CN" sz="1800" b="0" i="0">
                            <a:solidFill>
                              <a:srgbClr val="6565FF"/>
                            </a:solidFill>
                            <a:latin typeface="Cambria Math" pitchFamily="34" charset="0"/>
                            <a:ea typeface="Cambria Math" pitchFamily="34" charset="-122"/>
                            <a:cs typeface="Cambria Math" pitchFamily="34" charset="-120"/>
                          </a:rPr>
                          <m:t>5</m:t>
                        </m:r>
                      </m:den>
                    </m:f>
                    <m:r>
                      <a:rPr lang="en-US" altLang="zh-CN" sz="1800" b="0" i="0">
                        <a:solidFill>
                          <a:srgbClr val="6565FF"/>
                        </a:solidFill>
                        <a:latin typeface="Cambria Math" pitchFamily="34" charset="0"/>
                        <a:ea typeface="Cambria Math" pitchFamily="34" charset="-122"/>
                        <a:cs typeface="Cambria Math" pitchFamily="34" charset="-120"/>
                      </a:rPr>
                      <m:t>×(30×6−31.8)=29.64</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4800"/>
                  </a:lnSpc>
                </a:pPr>
                <a14:m>
                  <m:oMath xmlns:m="http://schemas.openxmlformats.org/officeDocument/2006/math">
                    <m:limLow>
                      <m:limLowPr>
                        <m:ctrlPr>
                          <a:rPr lang="en-US" altLang="zh-CN" sz="1800" b="0" dirty="0">
                            <a:solidFill>
                              <a:srgbClr val="6565FF"/>
                            </a:solidFill>
                            <a:latin typeface="Cambria Math" panose="02040503050406030204" pitchFamily="18" charset="0"/>
                            <a:ea typeface="微软雅黑" pitchFamily="34" charset="-122"/>
                            <a:cs typeface="Times New Roman" pitchFamily="34" charset="-120"/>
                          </a:rPr>
                        </m:ctrlPr>
                      </m:limLowPr>
                      <m:e>
                        <m:limUpp>
                          <m:limUppPr>
                            <m:ctrlPr>
                              <a:rPr lang="en-US" altLang="zh-CN" sz="1800" b="0" dirty="0">
                                <a:solidFill>
                                  <a:srgbClr val="6565FF"/>
                                </a:solidFill>
                                <a:latin typeface="Cambria Math" panose="02040503050406030204" pitchFamily="18" charset="0"/>
                                <a:ea typeface="微软雅黑" pitchFamily="34" charset="-122"/>
                                <a:cs typeface="Times New Roman" pitchFamily="34" charset="-120"/>
                              </a:rPr>
                            </m:ctrlPr>
                          </m:limUppPr>
                          <m:e>
                            <m:r>
                              <a:rPr lang="en-US" altLang="zh-CN" sz="1800" b="0" i="0" dirty="0">
                                <a:solidFill>
                                  <a:srgbClr val="6565FF"/>
                                </a:solidFill>
                                <a:latin typeface="Cambria Math" panose="02040503050406030204" pitchFamily="18" charset="0"/>
                                <a:ea typeface="微软雅黑" pitchFamily="34" charset="-122"/>
                                <a:cs typeface="Times New Roman" pitchFamily="34" charset="-120"/>
                              </a:rPr>
                              <m:t>∑</m:t>
                            </m:r>
                          </m:e>
                          <m:lim>
                            <m:r>
                              <a:rPr lang="en-US" altLang="zh-CN" sz="1800" b="0">
                                <a:solidFill>
                                  <a:srgbClr val="6565FF"/>
                                </a:solidFill>
                                <a:latin typeface="Cambria Math" panose="02040503050406030204" pitchFamily="18" charset="0"/>
                              </a:rPr>
                              <m:t>5</m:t>
                            </m:r>
                          </m:lim>
                        </m:limUpp>
                      </m:e>
                      <m:lim>
                        <m:r>
                          <a:rPr lang="en-US" altLang="zh-CN" sz="1800" b="0">
                            <a:solidFill>
                              <a:srgbClr val="6565FF"/>
                            </a:solidFill>
                            <a:latin typeface="Cambria Math" panose="02040503050406030204" pitchFamily="18" charset="0"/>
                          </a:rPr>
                          <m:t>𝑖</m:t>
                        </m:r>
                        <m:r>
                          <a:rPr lang="en-US" altLang="zh-CN" sz="1800" b="0">
                            <a:solidFill>
                              <a:srgbClr val="6565FF"/>
                            </a:solidFill>
                            <a:latin typeface="Cambria Math" panose="02040503050406030204" pitchFamily="18" charset="0"/>
                          </a:rPr>
                          <m:t>=1</m:t>
                        </m:r>
                      </m:lim>
                    </m:limLow>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𝑥</m:t>
                        </m:r>
                      </m:e>
                      <m:sub>
                        <m:r>
                          <a:rPr lang="en-US" altLang="zh-CN" sz="1800" b="0" i="0">
                            <a:solidFill>
                              <a:srgbClr val="6565FF"/>
                            </a:solidFill>
                            <a:latin typeface="Cambria Math" pitchFamily="34" charset="0"/>
                            <a:ea typeface="Cambria Math" pitchFamily="34" charset="-122"/>
                            <a:cs typeface="Cambria Math" pitchFamily="34" charset="-120"/>
                          </a:rPr>
                          <m:t>𝑖</m:t>
                        </m:r>
                      </m:sub>
                    </m:sSub>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𝑦</m:t>
                        </m:r>
                      </m:e>
                      <m:sub>
                        <m:r>
                          <a:rPr lang="en-US" altLang="zh-CN" sz="1800" b="0" i="0">
                            <a:solidFill>
                              <a:srgbClr val="6565FF"/>
                            </a:solidFill>
                            <a:latin typeface="Cambria Math" pitchFamily="34" charset="0"/>
                            <a:ea typeface="Cambria Math" pitchFamily="34" charset="-122"/>
                            <a:cs typeface="Cambria Math" pitchFamily="34" charset="-120"/>
                          </a:rPr>
                          <m:t>𝑖</m:t>
                        </m:r>
                      </m:sub>
                    </m:sSub>
                    <m:r>
                      <a:rPr lang="en-US" altLang="zh-CN" sz="1800" b="0" i="0">
                        <a:solidFill>
                          <a:srgbClr val="6565FF"/>
                        </a:solidFill>
                        <a:latin typeface="Cambria Math" pitchFamily="34" charset="0"/>
                        <a:ea typeface="Cambria Math" pitchFamily="34" charset="-122"/>
                        <a:cs typeface="Cambria Math" pitchFamily="34" charset="-120"/>
                      </a:rPr>
                      <m:t>=1</m:t>
                    </m:r>
                    <m:r>
                      <m:rPr>
                        <m:nor/>
                      </m:rPr>
                      <a:rPr lang="en-US" altLang="zh-CN" sz="1800" b="0" i="0">
                        <a:solidFill>
                          <a:srgbClr val="6565FF"/>
                        </a:solidFill>
                        <a:latin typeface="Cambria Math" pitchFamily="34" charset="0"/>
                        <a:ea typeface="Cambria Math" pitchFamily="34" charset="-122"/>
                        <a:cs typeface="Cambria Math" pitchFamily="34" charset="-120"/>
                      </a:rPr>
                      <m:t> </m:t>
                    </m:r>
                    <m:r>
                      <a:rPr lang="en-US" altLang="zh-CN" sz="1800" b="0" i="0">
                        <a:solidFill>
                          <a:srgbClr val="6565FF"/>
                        </a:solidFill>
                        <a:latin typeface="Cambria Math" pitchFamily="34" charset="0"/>
                        <a:ea typeface="Cambria Math" pitchFamily="34" charset="-122"/>
                        <a:cs typeface="Cambria Math" pitchFamily="34" charset="-120"/>
                      </a:rPr>
                      <m:t>464.24−6×31.8=1</m:t>
                    </m:r>
                    <m:r>
                      <m:rPr>
                        <m:nor/>
                      </m:rPr>
                      <a:rPr lang="en-US" altLang="zh-CN" sz="1800" b="0" i="0">
                        <a:solidFill>
                          <a:srgbClr val="6565FF"/>
                        </a:solidFill>
                        <a:latin typeface="Cambria Math" pitchFamily="34" charset="0"/>
                        <a:ea typeface="Cambria Math" pitchFamily="34" charset="-122"/>
                        <a:cs typeface="Cambria Math" pitchFamily="34" charset="-120"/>
                      </a:rPr>
                      <m:t> </m:t>
                    </m:r>
                    <m:r>
                      <a:rPr lang="en-US" altLang="zh-CN" sz="1800" b="0" i="0">
                        <a:solidFill>
                          <a:srgbClr val="6565FF"/>
                        </a:solidFill>
                        <a:latin typeface="Cambria Math" pitchFamily="34" charset="0"/>
                        <a:ea typeface="Cambria Math" pitchFamily="34" charset="-122"/>
                        <a:cs typeface="Cambria Math" pitchFamily="34" charset="-120"/>
                      </a:rPr>
                      <m:t>273.44</m:t>
                    </m:r>
                  </m:oMath>
                </a14:m>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limLow>
                      <m:limLowPr>
                        <m:ctrlPr>
                          <a:rPr lang="en-US" altLang="zh-CN" sz="1800" b="0" dirty="0">
                            <a:solidFill>
                              <a:srgbClr val="6565FF"/>
                            </a:solidFill>
                            <a:latin typeface="Cambria Math" panose="02040503050406030204" pitchFamily="18" charset="0"/>
                            <a:ea typeface="微软雅黑" pitchFamily="34" charset="-122"/>
                            <a:cs typeface="Times New Roman" pitchFamily="34" charset="-120"/>
                          </a:rPr>
                        </m:ctrlPr>
                      </m:limLowPr>
                      <m:e>
                        <m:limUpp>
                          <m:limUppPr>
                            <m:ctrlPr>
                              <a:rPr lang="en-US" altLang="zh-CN" sz="1800" b="0" dirty="0">
                                <a:solidFill>
                                  <a:srgbClr val="6565FF"/>
                                </a:solidFill>
                                <a:latin typeface="Cambria Math" panose="02040503050406030204" pitchFamily="18" charset="0"/>
                                <a:ea typeface="微软雅黑" pitchFamily="34" charset="-122"/>
                                <a:cs typeface="Times New Roman" pitchFamily="34" charset="-120"/>
                              </a:rPr>
                            </m:ctrlPr>
                          </m:limUppPr>
                          <m:e>
                            <m:r>
                              <a:rPr lang="en-US" altLang="zh-CN" sz="1800" b="0" i="0" dirty="0">
                                <a:solidFill>
                                  <a:srgbClr val="6565FF"/>
                                </a:solidFill>
                                <a:latin typeface="Cambria Math" panose="02040503050406030204" pitchFamily="18" charset="0"/>
                                <a:ea typeface="微软雅黑" pitchFamily="34" charset="-122"/>
                                <a:cs typeface="Times New Roman" pitchFamily="34" charset="-120"/>
                              </a:rPr>
                              <m:t>∑</m:t>
                            </m:r>
                          </m:e>
                          <m:lim>
                            <m:r>
                              <a:rPr lang="en-US" altLang="zh-CN" sz="1800" b="0">
                                <a:solidFill>
                                  <a:srgbClr val="6565FF"/>
                                </a:solidFill>
                                <a:latin typeface="Cambria Math" panose="02040503050406030204" pitchFamily="18" charset="0"/>
                              </a:rPr>
                              <m:t>5</m:t>
                            </m:r>
                          </m:lim>
                        </m:limUpp>
                      </m:e>
                      <m:lim>
                        <m:r>
                          <a:rPr lang="en-US" altLang="zh-CN" sz="1800" b="0">
                            <a:solidFill>
                              <a:srgbClr val="6565FF"/>
                            </a:solidFill>
                            <a:latin typeface="Cambria Math" panose="02040503050406030204" pitchFamily="18" charset="0"/>
                          </a:rPr>
                          <m:t>𝑖</m:t>
                        </m:r>
                        <m:r>
                          <a:rPr lang="en-US" altLang="zh-CN" sz="1800" b="0">
                            <a:solidFill>
                              <a:srgbClr val="6565FF"/>
                            </a:solidFill>
                            <a:latin typeface="Cambria Math" panose="02040503050406030204" pitchFamily="18" charset="0"/>
                          </a:rPr>
                          <m:t>=1</m:t>
                        </m:r>
                      </m:lim>
                    </m:limLow>
                    <m:sSubSup>
                      <m:sSubSupPr>
                        <m:ctrlPr>
                          <a:rPr lang="en-US" altLang="zh-CN" sz="1800" b="0" i="1">
                            <a:solidFill>
                              <a:srgbClr val="6565FF"/>
                            </a:solidFill>
                            <a:latin typeface="Cambria Math" panose="02040503050406030204" pitchFamily="18" charset="0"/>
                          </a:rPr>
                        </m:ctrlPr>
                      </m:sSubSupPr>
                      <m:e>
                        <m:r>
                          <a:rPr lang="en-US" altLang="zh-CN" sz="1800" b="0" i="0">
                            <a:solidFill>
                              <a:srgbClr val="6565FF"/>
                            </a:solidFill>
                            <a:latin typeface="Cambria Math" pitchFamily="34" charset="0"/>
                            <a:ea typeface="Cambria Math" pitchFamily="34" charset="-122"/>
                            <a:cs typeface="Cambria Math" pitchFamily="34" charset="-120"/>
                          </a:rPr>
                          <m:t>𝑥</m:t>
                        </m:r>
                      </m:e>
                      <m:sub>
                        <m:r>
                          <a:rPr lang="en-US" altLang="zh-CN" sz="1800" b="0" i="0">
                            <a:solidFill>
                              <a:srgbClr val="6565FF"/>
                            </a:solidFill>
                            <a:latin typeface="Cambria Math" pitchFamily="34" charset="0"/>
                            <a:ea typeface="Cambria Math" pitchFamily="34" charset="-122"/>
                            <a:cs typeface="Cambria Math" pitchFamily="34" charset="-120"/>
                          </a:rPr>
                          <m:t>𝑖</m:t>
                        </m:r>
                      </m:sub>
                      <m:sup>
                        <m:r>
                          <a:rPr lang="en-US" altLang="zh-CN" sz="1800" b="0" i="0">
                            <a:solidFill>
                              <a:srgbClr val="6565FF"/>
                            </a:solidFill>
                            <a:latin typeface="Cambria Math" pitchFamily="34" charset="0"/>
                            <a:ea typeface="Cambria Math" pitchFamily="34" charset="-122"/>
                            <a:cs typeface="Cambria Math" pitchFamily="34" charset="-120"/>
                          </a:rPr>
                          <m:t>2</m:t>
                        </m:r>
                      </m:sup>
                    </m:sSubSup>
                    <m:r>
                      <a:rPr lang="en-US" altLang="zh-CN" sz="1800" b="0" i="0">
                        <a:solidFill>
                          <a:srgbClr val="6565FF"/>
                        </a:solidFill>
                        <a:latin typeface="Cambria Math" pitchFamily="34" charset="0"/>
                        <a:ea typeface="Cambria Math" pitchFamily="34" charset="-122"/>
                        <a:cs typeface="Cambria Math" pitchFamily="34" charset="-120"/>
                      </a:rPr>
                      <m:t>=364−</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6</m:t>
                        </m:r>
                      </m:e>
                      <m:sup>
                        <m:r>
                          <a:rPr lang="en-US" altLang="zh-CN" sz="1800" b="0" i="0">
                            <a:solidFill>
                              <a:srgbClr val="6565FF"/>
                            </a:solidFill>
                            <a:latin typeface="Cambria Math" pitchFamily="34" charset="0"/>
                            <a:ea typeface="Cambria Math" pitchFamily="34" charset="-122"/>
                            <a:cs typeface="Cambria Math" pitchFamily="34" charset="-120"/>
                          </a:rPr>
                          <m:t>2</m:t>
                        </m:r>
                      </m:sup>
                    </m:sSup>
                    <m:r>
                      <a:rPr lang="en-US" altLang="zh-CN" sz="1800" b="0" i="0">
                        <a:solidFill>
                          <a:srgbClr val="6565FF"/>
                        </a:solidFill>
                        <a:latin typeface="Cambria Math" pitchFamily="34" charset="0"/>
                        <a:ea typeface="Cambria Math" pitchFamily="34" charset="-122"/>
                        <a:cs typeface="Cambria Math" pitchFamily="34" charset="-120"/>
                      </a:rPr>
                      <m:t>=328</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3500"/>
                  </a:lnSpc>
                </a:pPr>
                <a14:m>
                  <m:oMath xmlns:m="http://schemas.openxmlformats.org/officeDocument/2006/math">
                    <m:acc>
                      <m:accPr>
                        <m:chr m:val="̂"/>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accPr>
                      <m:e>
                        <m:r>
                          <a:rPr lang="en-US" altLang="zh-CN" sz="1800" b="0" i="0">
                            <a:solidFill>
                              <a:srgbClr val="6565FF"/>
                            </a:solidFill>
                            <a:latin typeface="Cambria Math" pitchFamily="34" charset="0"/>
                            <a:ea typeface="Cambria Math" pitchFamily="34" charset="-122"/>
                            <a:cs typeface="Cambria Math" pitchFamily="34" charset="-120"/>
                          </a:rPr>
                          <m:t>𝑏</m:t>
                        </m:r>
                      </m:e>
                    </m:acc>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1</m:t>
                        </m:r>
                        <m:r>
                          <m:rPr>
                            <m:nor/>
                          </m:rPr>
                          <a:rPr lang="en-US" altLang="zh-CN" sz="1800" b="0" i="0">
                            <a:solidFill>
                              <a:srgbClr val="6565FF"/>
                            </a:solidFill>
                            <a:latin typeface="Cambria Math" pitchFamily="34" charset="0"/>
                            <a:ea typeface="Cambria Math" pitchFamily="34" charset="-122"/>
                            <a:cs typeface="Cambria Math" pitchFamily="34" charset="-120"/>
                          </a:rPr>
                          <m:t> </m:t>
                        </m:r>
                        <m:r>
                          <a:rPr lang="en-US" altLang="zh-CN" sz="1800" b="0" i="0">
                            <a:solidFill>
                              <a:srgbClr val="6565FF"/>
                            </a:solidFill>
                            <a:latin typeface="Cambria Math" pitchFamily="34" charset="0"/>
                            <a:ea typeface="Cambria Math" pitchFamily="34" charset="-122"/>
                            <a:cs typeface="Cambria Math" pitchFamily="34" charset="-120"/>
                          </a:rPr>
                          <m:t>273.44−5×7.2×29.64</m:t>
                        </m:r>
                      </m:num>
                      <m:den>
                        <m:r>
                          <a:rPr lang="en-US" altLang="zh-CN" sz="1800" b="0" i="0">
                            <a:solidFill>
                              <a:srgbClr val="6565FF"/>
                            </a:solidFill>
                            <a:latin typeface="Cambria Math" pitchFamily="34" charset="0"/>
                            <a:ea typeface="Cambria Math" pitchFamily="34" charset="-122"/>
                            <a:cs typeface="Cambria Math" pitchFamily="34" charset="-120"/>
                          </a:rPr>
                          <m:t>328−5×7.2×7.2</m:t>
                        </m:r>
                      </m:den>
                    </m:f>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206.4</m:t>
                        </m:r>
                      </m:num>
                      <m:den>
                        <m:r>
                          <a:rPr lang="en-US" altLang="zh-CN" sz="1800" b="0" i="0">
                            <a:solidFill>
                              <a:srgbClr val="6565FF"/>
                            </a:solidFill>
                            <a:latin typeface="Cambria Math" pitchFamily="34" charset="0"/>
                            <a:ea typeface="Cambria Math" pitchFamily="34" charset="-122"/>
                            <a:cs typeface="Cambria Math" pitchFamily="34" charset="-120"/>
                          </a:rPr>
                          <m:t>68.8</m:t>
                        </m:r>
                      </m:den>
                    </m:f>
                    <m:r>
                      <a:rPr lang="en-US" altLang="zh-CN" sz="1800" b="0" i="0">
                        <a:solidFill>
                          <a:srgbClr val="6565FF"/>
                        </a:solidFill>
                        <a:latin typeface="Cambria Math" pitchFamily="34" charset="0"/>
                        <a:ea typeface="Cambria Math" pitchFamily="34" charset="-122"/>
                        <a:cs typeface="Cambria Math" pitchFamily="34" charset="-120"/>
                      </a:rPr>
                      <m:t>=3</m:t>
                    </m:r>
                  </m:oMath>
                </a14:m>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acc>
                      <m:accPr>
                        <m:chr m:val="̂"/>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accPr>
                      <m:e>
                        <m:r>
                          <a:rPr lang="en-US" altLang="zh-CN" sz="1800" b="0" i="0">
                            <a:solidFill>
                              <a:srgbClr val="6565FF"/>
                            </a:solidFill>
                            <a:latin typeface="Cambria Math" pitchFamily="34" charset="0"/>
                            <a:ea typeface="Cambria Math" pitchFamily="34" charset="-122"/>
                            <a:cs typeface="Cambria Math" pitchFamily="34" charset="-120"/>
                          </a:rPr>
                          <m:t>𝑎</m:t>
                        </m:r>
                      </m:e>
                    </m:acc>
                    <m:r>
                      <a:rPr lang="en-US" altLang="zh-CN" sz="1800" b="0" i="0">
                        <a:solidFill>
                          <a:srgbClr val="6565FF"/>
                        </a:solidFill>
                        <a:latin typeface="Cambria Math" pitchFamily="34" charset="0"/>
                        <a:ea typeface="Cambria Math" pitchFamily="34" charset="-122"/>
                        <a:cs typeface="Cambria Math" pitchFamily="34" charset="-120"/>
                      </a:rPr>
                      <m:t>=</m:t>
                    </m:r>
                    <m:bar>
                      <m:barPr>
                        <m:pos m:val="top"/>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barPr>
                      <m:e>
                        <m:r>
                          <a:rPr lang="en-US" altLang="zh-CN" sz="1800">
                            <a:solidFill>
                              <a:srgbClr val="6565FF"/>
                            </a:solidFill>
                            <a:latin typeface="Cambria Math" panose="02040503050406030204" pitchFamily="18" charset="0"/>
                          </a:rPr>
                          <m:t>𝑦</m:t>
                        </m:r>
                      </m:e>
                    </m:bar>
                    <m:r>
                      <a:rPr lang="en-US" altLang="zh-CN" sz="1800" b="0" i="0">
                        <a:solidFill>
                          <a:srgbClr val="6565FF"/>
                        </a:solidFill>
                        <a:latin typeface="Cambria Math" pitchFamily="34" charset="0"/>
                        <a:ea typeface="Cambria Math" pitchFamily="34" charset="-122"/>
                        <a:cs typeface="Cambria Math" pitchFamily="34" charset="-120"/>
                      </a:rPr>
                      <m:t>−</m:t>
                    </m:r>
                    <m:acc>
                      <m:accPr>
                        <m:chr m:val="̂"/>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accPr>
                      <m:e>
                        <m:r>
                          <a:rPr lang="en-US" altLang="zh-CN" sz="1800" b="0" i="0">
                            <a:solidFill>
                              <a:srgbClr val="6565FF"/>
                            </a:solidFill>
                            <a:latin typeface="Cambria Math" pitchFamily="34" charset="0"/>
                            <a:ea typeface="Cambria Math" pitchFamily="34" charset="-122"/>
                            <a:cs typeface="Cambria Math" pitchFamily="34" charset="-120"/>
                          </a:rPr>
                          <m:t>𝑏</m:t>
                        </m:r>
                      </m:e>
                    </m:acc>
                    <m:bar>
                      <m:barPr>
                        <m:pos m:val="top"/>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barPr>
                      <m:e>
                        <m:r>
                          <a:rPr lang="en-US" altLang="zh-CN" sz="1800">
                            <a:solidFill>
                              <a:srgbClr val="6565FF"/>
                            </a:solidFill>
                            <a:latin typeface="Cambria Math" panose="02040503050406030204" pitchFamily="18" charset="0"/>
                          </a:rPr>
                          <m:t>𝑥</m:t>
                        </m:r>
                      </m:e>
                    </m:bar>
                    <m:r>
                      <a:rPr lang="en-US" altLang="zh-CN" sz="1800" b="0" i="0">
                        <a:solidFill>
                          <a:srgbClr val="6565FF"/>
                        </a:solidFill>
                        <a:latin typeface="Cambria Math" pitchFamily="34" charset="0"/>
                        <a:ea typeface="Cambria Math" pitchFamily="34" charset="-122"/>
                        <a:cs typeface="Cambria Math" pitchFamily="34" charset="-120"/>
                      </a:rPr>
                      <m:t>=29.64−3×7.2=8.04</m:t>
                    </m:r>
                  </m:oMath>
                </a14:m>
                <a:r>
                  <a:rPr lang="en-US" altLang="zh-CN" sz="1800" b="0" i="0" dirty="0">
                    <a:solidFill>
                      <a:srgbClr val="6565FF"/>
                    </a:solidFill>
                    <a:latin typeface="Times New Roman" pitchFamily="34" charset="0"/>
                    <a:ea typeface="微软雅黑" pitchFamily="34" charset="-122"/>
                    <a:cs typeface="Times New Roman" pitchFamily="34" charset="-120"/>
                  </a:rPr>
                  <a:t>，所以</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𝑦</m:t>
                    </m:r>
                  </m:oMath>
                </a14:m>
                <a:r>
                  <a:rPr lang="en-US" altLang="zh-CN" sz="1800" b="0" i="0" dirty="0">
                    <a:solidFill>
                      <a:srgbClr val="6565FF"/>
                    </a:solidFill>
                    <a:latin typeface="Times New Roman" pitchFamily="34" charset="0"/>
                    <a:ea typeface="微软雅黑" pitchFamily="34" charset="-122"/>
                    <a:cs typeface="Times New Roman" pitchFamily="34" charset="-120"/>
                  </a:rPr>
                  <a:t>关于</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𝑥</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6565FF"/>
                    </a:solidFill>
                    <a:latin typeface="Times New Roman" pitchFamily="34" charset="0"/>
                    <a:ea typeface="微软雅黑" pitchFamily="34" charset="-122"/>
                    <a:cs typeface="Times New Roman" pitchFamily="34" charset="-120"/>
                  </a:rPr>
                  <a:t>的经验回归方程为</a:t>
                </a:r>
              </a:p>
              <a:p>
                <a:pPr latinLnBrk="1">
                  <a:lnSpc>
                    <a:spcPts val="3100"/>
                  </a:lnSpc>
                </a:pPr>
                <a14:m>
                  <m:oMath xmlns:m="http://schemas.openxmlformats.org/officeDocument/2006/math">
                    <m:acc>
                      <m:accPr>
                        <m:chr m:val="̂"/>
                        <m:ctrlPr>
                          <a:rPr lang="en-US" altLang="zh-CN" b="0" i="1" dirty="0">
                            <a:solidFill>
                              <a:srgbClr val="6565FF"/>
                            </a:solidFill>
                            <a:latin typeface="Cambria Math" panose="02040503050406030204" pitchFamily="18" charset="0"/>
                            <a:ea typeface="微软雅黑" pitchFamily="34" charset="-122"/>
                            <a:cs typeface="Times New Roman" pitchFamily="34" charset="-120"/>
                          </a:rPr>
                        </m:ctrlPr>
                      </m:accPr>
                      <m:e>
                        <m:r>
                          <a:rPr lang="en-US" altLang="zh-CN" b="0" i="0">
                            <a:solidFill>
                              <a:srgbClr val="6565FF"/>
                            </a:solidFill>
                            <a:latin typeface="Cambria Math" pitchFamily="34" charset="0"/>
                            <a:ea typeface="Cambria Math" pitchFamily="34" charset="-122"/>
                            <a:cs typeface="Cambria Math" pitchFamily="34" charset="-120"/>
                          </a:rPr>
                          <m:t>𝑦</m:t>
                        </m:r>
                      </m:e>
                    </m:acc>
                    <m:r>
                      <a:rPr lang="en-US" altLang="zh-CN" b="0" i="0">
                        <a:solidFill>
                          <a:srgbClr val="6565FF"/>
                        </a:solidFill>
                        <a:latin typeface="Cambria Math" pitchFamily="34" charset="0"/>
                        <a:ea typeface="Cambria Math" pitchFamily="34" charset="-122"/>
                        <a:cs typeface="Cambria Math" pitchFamily="34" charset="-120"/>
                      </a:rPr>
                      <m:t>=3</m:t>
                    </m:r>
                    <m:r>
                      <a:rPr lang="en-US" altLang="zh-CN" b="0" i="0">
                        <a:solidFill>
                          <a:srgbClr val="6565FF"/>
                        </a:solidFill>
                        <a:latin typeface="Cambria Math" pitchFamily="34" charset="0"/>
                        <a:ea typeface="Cambria Math" pitchFamily="34" charset="-122"/>
                        <a:cs typeface="Cambria Math" pitchFamily="34" charset="-120"/>
                      </a:rPr>
                      <m:t>𝑥</m:t>
                    </m:r>
                    <m:r>
                      <a:rPr lang="en-US" altLang="zh-CN" b="0" i="0">
                        <a:solidFill>
                          <a:srgbClr val="6565FF"/>
                        </a:solidFill>
                        <a:latin typeface="Cambria Math" pitchFamily="34" charset="0"/>
                        <a:ea typeface="Cambria Math" pitchFamily="34" charset="-122"/>
                        <a:cs typeface="Cambria Math" pitchFamily="34" charset="-120"/>
                      </a:rPr>
                      <m:t>+8.04</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6565FF"/>
                    </a:solidFill>
                    <a:latin typeface="Times New Roman" pitchFamily="34" charset="0"/>
                    <a:ea typeface="微软雅黑" pitchFamily="34" charset="-122"/>
                    <a:cs typeface="Times New Roman" pitchFamily="34" charset="-120"/>
                  </a:rPr>
                  <a:t>.</a:t>
                </a:r>
                <a:endParaRPr lang="en-US" altLang="zh-CN" dirty="0"/>
              </a:p>
            </p:txBody>
          </p:sp>
        </mc:Choice>
        <mc:Fallback>
          <p:sp>
            <p:nvSpPr>
              <p:cNvPr id="5" name="QO_6_AN.21_1#c2ef9a25e?vcp=1&amp;vop=1&amp;pid=db8c38c0d&amp;color=36,64,97&amp;vtp=1&amp;bbb=1&amp;hb=1"/>
              <p:cNvSpPr>
                <a:spLocks noRot="1" noChangeAspect="1" noMove="1" noResize="1" noEditPoints="1" noAdjustHandles="1" noChangeArrowheads="1" noChangeShapeType="1" noTextEdit="1"/>
              </p:cNvSpPr>
              <p:nvPr/>
            </p:nvSpPr>
            <p:spPr>
              <a:xfrm>
                <a:off x="539496" y="3137553"/>
                <a:ext cx="11109960" cy="2411540"/>
              </a:xfrm>
              <a:prstGeom prst="rect">
                <a:avLst/>
              </a:prstGeom>
              <a:blipFill>
                <a:blip r:embed="rId4"/>
                <a:stretch>
                  <a:fillRect l="-1317" b="-5823"/>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anim calcmode="lin" valueType="num">
                                      <p:cBhvr>
                                        <p:cTn id="8" dur="500" fill="hold"/>
                                        <p:tgtEl>
                                          <p:spTgt spid="4">
                                            <p:bg/>
                                          </p:spTgt>
                                        </p:tgtEl>
                                        <p:attrNameLst>
                                          <p:attrName>ppt_x</p:attrName>
                                        </p:attrNameLst>
                                      </p:cBhvr>
                                      <p:tavLst>
                                        <p:tav tm="0">
                                          <p:val>
                                            <p:strVal val="#ppt_x"/>
                                          </p:val>
                                        </p:tav>
                                        <p:tav tm="100000">
                                          <p:val>
                                            <p:strVal val="#ppt_x"/>
                                          </p:val>
                                        </p:tav>
                                      </p:tavLst>
                                    </p:anim>
                                    <p:anim calcmode="lin" valueType="num">
                                      <p:cBhvr>
                                        <p:cTn id="9" dur="500" fill="hold"/>
                                        <p:tgtEl>
                                          <p:spTgt spid="4">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4">
                                            <p:txEl>
                                              <p:pRg st="0" end="0"/>
                                            </p:txEl>
                                          </p:spTgt>
                                        </p:tgtEl>
                                        <p:attrNameLst>
                                          <p:attrName>style.visibility</p:attrName>
                                        </p:attrNameLst>
                                      </p:cBhvr>
                                      <p:to>
                                        <p:strVal val="visible"/>
                                      </p:to>
                                    </p:set>
                                    <p:animEffect transition="in" filter="fade">
                                      <p:cBhvr>
                                        <p:cTn id="12" dur="500"/>
                                        <p:tgtEl>
                                          <p:spTgt spid="4">
                                            <p:txEl>
                                              <p:pRg st="0" end="0"/>
                                            </p:txEl>
                                          </p:spTgt>
                                        </p:tgtEl>
                                      </p:cBhvr>
                                    </p:animEffect>
                                    <p:anim calcmode="lin" valueType="num">
                                      <p:cBhvr>
                                        <p:cTn id="13"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4">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4">
                                            <p:txEl>
                                              <p:pRg st="1" end="1"/>
                                            </p:txEl>
                                          </p:spTgt>
                                        </p:tgtEl>
                                        <p:attrNameLst>
                                          <p:attrName>style.visibility</p:attrName>
                                        </p:attrNameLst>
                                      </p:cBhvr>
                                      <p:to>
                                        <p:strVal val="visible"/>
                                      </p:to>
                                    </p:set>
                                    <p:animEffect transition="in" filter="fade">
                                      <p:cBhvr>
                                        <p:cTn id="17" dur="500"/>
                                        <p:tgtEl>
                                          <p:spTgt spid="4">
                                            <p:txEl>
                                              <p:pRg st="1" end="1"/>
                                            </p:txEl>
                                          </p:spTgt>
                                        </p:tgtEl>
                                      </p:cBhvr>
                                    </p:animEffect>
                                    <p:anim calcmode="lin" valueType="num">
                                      <p:cBhvr>
                                        <p:cTn id="18"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4">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grpId="0" nodeType="clickEffect">
                                  <p:stCondLst>
                                    <p:cond delay="0"/>
                                  </p:stCondLst>
                                  <p:childTnLst>
                                    <p:set>
                                      <p:cBhvr>
                                        <p:cTn id="23" dur="1" fill="hold">
                                          <p:stCondLst>
                                            <p:cond delay="0"/>
                                          </p:stCondLst>
                                        </p:cTn>
                                        <p:tgtEl>
                                          <p:spTgt spid="5">
                                            <p:bg/>
                                          </p:spTgt>
                                        </p:tgtEl>
                                        <p:attrNameLst>
                                          <p:attrName>style.visibility</p:attrName>
                                        </p:attrNameLst>
                                      </p:cBhvr>
                                      <p:to>
                                        <p:strVal val="visible"/>
                                      </p:to>
                                    </p:set>
                                    <p:animEffect transition="in" filter="fade">
                                      <p:cBhvr>
                                        <p:cTn id="24" dur="500"/>
                                        <p:tgtEl>
                                          <p:spTgt spid="5">
                                            <p:bg/>
                                          </p:spTgt>
                                        </p:tgtEl>
                                      </p:cBhvr>
                                    </p:animEffect>
                                    <p:anim calcmode="lin" valueType="num">
                                      <p:cBhvr>
                                        <p:cTn id="25" dur="500" fill="hold"/>
                                        <p:tgtEl>
                                          <p:spTgt spid="5">
                                            <p:bg/>
                                          </p:spTgt>
                                        </p:tgtEl>
                                        <p:attrNameLst>
                                          <p:attrName>ppt_x</p:attrName>
                                        </p:attrNameLst>
                                      </p:cBhvr>
                                      <p:tavLst>
                                        <p:tav tm="0">
                                          <p:val>
                                            <p:strVal val="#ppt_x"/>
                                          </p:val>
                                        </p:tav>
                                        <p:tav tm="100000">
                                          <p:val>
                                            <p:strVal val="#ppt_x"/>
                                          </p:val>
                                        </p:tav>
                                      </p:tavLst>
                                    </p:anim>
                                    <p:anim calcmode="lin" valueType="num">
                                      <p:cBhvr>
                                        <p:cTn id="26" dur="500" fill="hold"/>
                                        <p:tgtEl>
                                          <p:spTgt spid="5">
                                            <p:bg/>
                                          </p:spTgt>
                                        </p:tgtEl>
                                        <p:attrNameLst>
                                          <p:attrName>ppt_y</p:attrName>
                                        </p:attrNameLst>
                                      </p:cBhvr>
                                      <p:tavLst>
                                        <p:tav tm="0">
                                          <p:val>
                                            <p:strVal val="#ppt_y+.1"/>
                                          </p:val>
                                        </p:tav>
                                        <p:tav tm="100000">
                                          <p:val>
                                            <p:strVal val="#ppt_y"/>
                                          </p:val>
                                        </p:tav>
                                      </p:tavLst>
                                    </p:anim>
                                  </p:childTnLst>
                                </p:cTn>
                              </p:par>
                              <p:par>
                                <p:cTn id="27" presetID="42" presetClass="entr" presetSubtype="0" fill="hold" grpId="0" nodeType="withEffect">
                                  <p:stCondLst>
                                    <p:cond delay="0"/>
                                  </p:stCondLst>
                                  <p:childTnLst>
                                    <p:set>
                                      <p:cBhvr>
                                        <p:cTn id="28" dur="1" fill="hold">
                                          <p:stCondLst>
                                            <p:cond delay="0"/>
                                          </p:stCondLst>
                                        </p:cTn>
                                        <p:tgtEl>
                                          <p:spTgt spid="5">
                                            <p:txEl>
                                              <p:pRg st="0" end="0"/>
                                            </p:txEl>
                                          </p:spTgt>
                                        </p:tgtEl>
                                        <p:attrNameLst>
                                          <p:attrName>style.visibility</p:attrName>
                                        </p:attrNameLst>
                                      </p:cBhvr>
                                      <p:to>
                                        <p:strVal val="visible"/>
                                      </p:to>
                                    </p:set>
                                    <p:animEffect transition="in" filter="fade">
                                      <p:cBhvr>
                                        <p:cTn id="29" dur="500"/>
                                        <p:tgtEl>
                                          <p:spTgt spid="5">
                                            <p:txEl>
                                              <p:pRg st="0" end="0"/>
                                            </p:txEl>
                                          </p:spTgt>
                                        </p:tgtEl>
                                      </p:cBhvr>
                                    </p:animEffect>
                                    <p:anim calcmode="lin" valueType="num">
                                      <p:cBhvr>
                                        <p:cTn id="30"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31" dur="500" fill="hold"/>
                                        <p:tgtEl>
                                          <p:spTgt spid="5">
                                            <p:txEl>
                                              <p:pRg st="0" end="0"/>
                                            </p:txEl>
                                          </p:spTgt>
                                        </p:tgtEl>
                                        <p:attrNameLst>
                                          <p:attrName>ppt_y</p:attrName>
                                        </p:attrNameLst>
                                      </p:cBhvr>
                                      <p:tavLst>
                                        <p:tav tm="0">
                                          <p:val>
                                            <p:strVal val="#ppt_y+.1"/>
                                          </p:val>
                                        </p:tav>
                                        <p:tav tm="100000">
                                          <p:val>
                                            <p:strVal val="#ppt_y"/>
                                          </p:val>
                                        </p:tav>
                                      </p:tavLst>
                                    </p:anim>
                                  </p:childTnLst>
                                </p:cTn>
                              </p:par>
                              <p:par>
                                <p:cTn id="32" presetID="42" presetClass="entr" presetSubtype="0" fill="hold" grpId="0" nodeType="withEffect">
                                  <p:stCondLst>
                                    <p:cond delay="0"/>
                                  </p:stCondLst>
                                  <p:childTnLst>
                                    <p:set>
                                      <p:cBhvr>
                                        <p:cTn id="33" dur="1" fill="hold">
                                          <p:stCondLst>
                                            <p:cond delay="0"/>
                                          </p:stCondLst>
                                        </p:cTn>
                                        <p:tgtEl>
                                          <p:spTgt spid="5">
                                            <p:txEl>
                                              <p:pRg st="1" end="1"/>
                                            </p:txEl>
                                          </p:spTgt>
                                        </p:tgtEl>
                                        <p:attrNameLst>
                                          <p:attrName>style.visibility</p:attrName>
                                        </p:attrNameLst>
                                      </p:cBhvr>
                                      <p:to>
                                        <p:strVal val="visible"/>
                                      </p:to>
                                    </p:set>
                                    <p:animEffect transition="in" filter="fade">
                                      <p:cBhvr>
                                        <p:cTn id="34" dur="500"/>
                                        <p:tgtEl>
                                          <p:spTgt spid="5">
                                            <p:txEl>
                                              <p:pRg st="1" end="1"/>
                                            </p:txEl>
                                          </p:spTgt>
                                        </p:tgtEl>
                                      </p:cBhvr>
                                    </p:animEffect>
                                    <p:anim calcmode="lin" valueType="num">
                                      <p:cBhvr>
                                        <p:cTn id="35"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36" dur="500" fill="hold"/>
                                        <p:tgtEl>
                                          <p:spTgt spid="5">
                                            <p:txEl>
                                              <p:pRg st="1" end="1"/>
                                            </p:txEl>
                                          </p:spTgt>
                                        </p:tgtEl>
                                        <p:attrNameLst>
                                          <p:attrName>ppt_y</p:attrName>
                                        </p:attrNameLst>
                                      </p:cBhvr>
                                      <p:tavLst>
                                        <p:tav tm="0">
                                          <p:val>
                                            <p:strVal val="#ppt_y+.1"/>
                                          </p:val>
                                        </p:tav>
                                        <p:tav tm="100000">
                                          <p:val>
                                            <p:strVal val="#ppt_y"/>
                                          </p:val>
                                        </p:tav>
                                      </p:tavLst>
                                    </p:anim>
                                  </p:childTnLst>
                                </p:cTn>
                              </p:par>
                              <p:par>
                                <p:cTn id="37" presetID="42" presetClass="entr" presetSubtype="0" fill="hold" grpId="0" nodeType="withEffect">
                                  <p:stCondLst>
                                    <p:cond delay="0"/>
                                  </p:stCondLst>
                                  <p:childTnLst>
                                    <p:set>
                                      <p:cBhvr>
                                        <p:cTn id="38" dur="1" fill="hold">
                                          <p:stCondLst>
                                            <p:cond delay="0"/>
                                          </p:stCondLst>
                                        </p:cTn>
                                        <p:tgtEl>
                                          <p:spTgt spid="5">
                                            <p:txEl>
                                              <p:pRg st="2" end="2"/>
                                            </p:txEl>
                                          </p:spTgt>
                                        </p:tgtEl>
                                        <p:attrNameLst>
                                          <p:attrName>style.visibility</p:attrName>
                                        </p:attrNameLst>
                                      </p:cBhvr>
                                      <p:to>
                                        <p:strVal val="visible"/>
                                      </p:to>
                                    </p:set>
                                    <p:animEffect transition="in" filter="fade">
                                      <p:cBhvr>
                                        <p:cTn id="39" dur="500"/>
                                        <p:tgtEl>
                                          <p:spTgt spid="5">
                                            <p:txEl>
                                              <p:pRg st="2" end="2"/>
                                            </p:txEl>
                                          </p:spTgt>
                                        </p:tgtEl>
                                      </p:cBhvr>
                                    </p:animEffect>
                                    <p:anim calcmode="lin" valueType="num">
                                      <p:cBhvr>
                                        <p:cTn id="40"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p:cTn id="41" dur="500" fill="hold"/>
                                        <p:tgtEl>
                                          <p:spTgt spid="5">
                                            <p:txEl>
                                              <p:pRg st="2" end="2"/>
                                            </p:txEl>
                                          </p:spTgt>
                                        </p:tgtEl>
                                        <p:attrNameLst>
                                          <p:attrName>ppt_y</p:attrName>
                                        </p:attrNameLst>
                                      </p:cBhvr>
                                      <p:tavLst>
                                        <p:tav tm="0">
                                          <p:val>
                                            <p:strVal val="#ppt_y+.1"/>
                                          </p:val>
                                        </p:tav>
                                        <p:tav tm="100000">
                                          <p:val>
                                            <p:strVal val="#ppt_y"/>
                                          </p:val>
                                        </p:tav>
                                      </p:tavLst>
                                    </p:anim>
                                  </p:childTnLst>
                                </p:cTn>
                              </p:par>
                              <p:par>
                                <p:cTn id="42" presetID="42" presetClass="entr" presetSubtype="0" fill="hold" grpId="0" nodeType="withEffect">
                                  <p:stCondLst>
                                    <p:cond delay="0"/>
                                  </p:stCondLst>
                                  <p:childTnLst>
                                    <p:set>
                                      <p:cBhvr>
                                        <p:cTn id="43" dur="1" fill="hold">
                                          <p:stCondLst>
                                            <p:cond delay="0"/>
                                          </p:stCondLst>
                                        </p:cTn>
                                        <p:tgtEl>
                                          <p:spTgt spid="5">
                                            <p:txEl>
                                              <p:pRg st="3" end="3"/>
                                            </p:txEl>
                                          </p:spTgt>
                                        </p:tgtEl>
                                        <p:attrNameLst>
                                          <p:attrName>style.visibility</p:attrName>
                                        </p:attrNameLst>
                                      </p:cBhvr>
                                      <p:to>
                                        <p:strVal val="visible"/>
                                      </p:to>
                                    </p:set>
                                    <p:animEffect transition="in" filter="fade">
                                      <p:cBhvr>
                                        <p:cTn id="44" dur="500"/>
                                        <p:tgtEl>
                                          <p:spTgt spid="5">
                                            <p:txEl>
                                              <p:pRg st="3" end="3"/>
                                            </p:txEl>
                                          </p:spTgt>
                                        </p:tgtEl>
                                      </p:cBhvr>
                                    </p:animEffect>
                                    <p:anim calcmode="lin" valueType="num">
                                      <p:cBhvr>
                                        <p:cTn id="45" dur="500" fill="hold"/>
                                        <p:tgtEl>
                                          <p:spTgt spid="5">
                                            <p:txEl>
                                              <p:pRg st="3" end="3"/>
                                            </p:txEl>
                                          </p:spTgt>
                                        </p:tgtEl>
                                        <p:attrNameLst>
                                          <p:attrName>ppt_x</p:attrName>
                                        </p:attrNameLst>
                                      </p:cBhvr>
                                      <p:tavLst>
                                        <p:tav tm="0">
                                          <p:val>
                                            <p:strVal val="#ppt_x"/>
                                          </p:val>
                                        </p:tav>
                                        <p:tav tm="100000">
                                          <p:val>
                                            <p:strVal val="#ppt_x"/>
                                          </p:val>
                                        </p:tav>
                                      </p:tavLst>
                                    </p:anim>
                                    <p:anim calcmode="lin" valueType="num">
                                      <p:cBhvr>
                                        <p:cTn id="46" dur="500" fill="hold"/>
                                        <p:tgtEl>
                                          <p:spTgt spid="5">
                                            <p:txEl>
                                              <p:pRg st="3" end="3"/>
                                            </p:txEl>
                                          </p:spTgt>
                                        </p:tgtEl>
                                        <p:attrNameLst>
                                          <p:attrName>ppt_y</p:attrName>
                                        </p:attrNameLst>
                                      </p:cBhvr>
                                      <p:tavLst>
                                        <p:tav tm="0">
                                          <p:val>
                                            <p:strVal val="#ppt_y+.1"/>
                                          </p:val>
                                        </p:tav>
                                        <p:tav tm="100000">
                                          <p:val>
                                            <p:strVal val="#ppt_y"/>
                                          </p:val>
                                        </p:tav>
                                      </p:tavLst>
                                    </p:anim>
                                  </p:childTnLst>
                                </p:cTn>
                              </p:par>
                              <p:par>
                                <p:cTn id="47" presetID="42" presetClass="entr" presetSubtype="0" fill="hold" grpId="0" nodeType="withEffect">
                                  <p:stCondLst>
                                    <p:cond delay="0"/>
                                  </p:stCondLst>
                                  <p:childTnLst>
                                    <p:set>
                                      <p:cBhvr>
                                        <p:cTn id="48" dur="1" fill="hold">
                                          <p:stCondLst>
                                            <p:cond delay="0"/>
                                          </p:stCondLst>
                                        </p:cTn>
                                        <p:tgtEl>
                                          <p:spTgt spid="5">
                                            <p:txEl>
                                              <p:pRg st="4" end="4"/>
                                            </p:txEl>
                                          </p:spTgt>
                                        </p:tgtEl>
                                        <p:attrNameLst>
                                          <p:attrName>style.visibility</p:attrName>
                                        </p:attrNameLst>
                                      </p:cBhvr>
                                      <p:to>
                                        <p:strVal val="visible"/>
                                      </p:to>
                                    </p:set>
                                    <p:animEffect transition="in" filter="fade">
                                      <p:cBhvr>
                                        <p:cTn id="49" dur="500"/>
                                        <p:tgtEl>
                                          <p:spTgt spid="5">
                                            <p:txEl>
                                              <p:pRg st="4" end="4"/>
                                            </p:txEl>
                                          </p:spTgt>
                                        </p:tgtEl>
                                      </p:cBhvr>
                                    </p:animEffect>
                                    <p:anim calcmode="lin" valueType="num">
                                      <p:cBhvr>
                                        <p:cTn id="50" dur="500" fill="hold"/>
                                        <p:tgtEl>
                                          <p:spTgt spid="5">
                                            <p:txEl>
                                              <p:pRg st="4" end="4"/>
                                            </p:txEl>
                                          </p:spTgt>
                                        </p:tgtEl>
                                        <p:attrNameLst>
                                          <p:attrName>ppt_x</p:attrName>
                                        </p:attrNameLst>
                                      </p:cBhvr>
                                      <p:tavLst>
                                        <p:tav tm="0">
                                          <p:val>
                                            <p:strVal val="#ppt_x"/>
                                          </p:val>
                                        </p:tav>
                                        <p:tav tm="100000">
                                          <p:val>
                                            <p:strVal val="#ppt_x"/>
                                          </p:val>
                                        </p:tav>
                                      </p:tavLst>
                                    </p:anim>
                                    <p:anim calcmode="lin" valueType="num">
                                      <p:cBhvr>
                                        <p:cTn id="51" dur="500" fill="hold"/>
                                        <p:tgtEl>
                                          <p:spTgt spid="5">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5" grpId="0" build="p" animBg="1"/>
    </p:bldLst>
  </p:timing>
</p:sld>
</file>

<file path=ppt/slides/slide19.xml><?xml version="1.0" encoding="utf-8"?>
<p:sld xmlns:a="http://schemas.openxmlformats.org/drawingml/2006/main" xmlns:r="http://schemas.openxmlformats.org/officeDocument/2006/relationships" xmlns:p="http://schemas.openxmlformats.org/presentationml/2006/main">
  <p:cSld name="Slide 19&amp;si=19">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6_BD.22_1#8c7a31a05?vcp=1&amp;vop=1&amp;pid=db8c38c0d&amp;color=36,64,97&amp;vtp=1&amp;bt=1&amp;bbb=1&amp;hb=1"/>
              <p:cNvSpPr/>
              <p:nvPr/>
            </p:nvSpPr>
            <p:spPr>
              <a:xfrm>
                <a:off x="539496" y="2260904"/>
                <a:ext cx="11109960" cy="1706245"/>
              </a:xfrm>
              <a:prstGeom prst="rect">
                <a:avLst/>
              </a:prstGeom>
              <a:noFill/>
              <a:ln/>
            </p:spPr>
            <p:txBody>
              <a:bodyPr wrap="none" lIns="0" tIns="0" rIns="0" bIns="0" rtlCol="0" anchor="t"/>
              <a:lstStyle/>
              <a:p>
                <a:pPr algn="l" latinLnBrk="1">
                  <a:lnSpc>
                    <a:spcPts val="3300"/>
                  </a:lnSpc>
                </a:pPr>
                <a:r>
                  <a:rPr lang="en-US" altLang="zh-CN" sz="1800" b="0" i="0" dirty="0">
                    <a:solidFill>
                      <a:srgbClr val="003760"/>
                    </a:solidFill>
                    <a:latin typeface="Times New Roman" pitchFamily="34" charset="0"/>
                    <a:ea typeface="微软雅黑" pitchFamily="34" charset="-122"/>
                    <a:cs typeface="Times New Roman" pitchFamily="34" charset="-120"/>
                  </a:rPr>
                  <a:t>（ⅱ）</a:t>
                </a:r>
                <a:r>
                  <a:rPr lang="en-US" altLang="zh-CN" sz="1800" b="0" i="0" dirty="0">
                    <a:solidFill>
                      <a:srgbClr val="244061"/>
                    </a:solidFill>
                    <a:latin typeface="Times New Roman" pitchFamily="34" charset="0"/>
                    <a:ea typeface="微软雅黑" pitchFamily="34" charset="-122"/>
                    <a:cs typeface="Times New Roman" pitchFamily="34" charset="-120"/>
                  </a:rPr>
                  <a:t>若预测广告投入量为18万元，求该模型收益的预测值为多少万元.</a:t>
                </a:r>
                <a:endParaRPr lang="en-US" altLang="zh-CN" sz="1800" dirty="0"/>
              </a:p>
              <a:p>
                <a:pPr latinLnBrk="1">
                  <a:lnSpc>
                    <a:spcPts val="7200"/>
                  </a:lnSpc>
                </a:pPr>
                <a:r>
                  <a:rPr lang="en-US" altLang="zh-CN" b="0" i="0">
                    <a:solidFill>
                      <a:srgbClr val="244061"/>
                    </a:solidFill>
                    <a:latin typeface="SimSun" panose="02010600030101010101" pitchFamily="2" charset="-122"/>
                    <a:ea typeface="微软雅黑" pitchFamily="34" charset="-122"/>
                    <a:cs typeface="Times New Roma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附</a:t>
                </a:r>
                <a:r>
                  <a:rPr lang="en-US" altLang="zh-CN" sz="1800" b="0" i="0" dirty="0">
                    <a:solidFill>
                      <a:srgbClr val="244061"/>
                    </a:solidFill>
                    <a:latin typeface="Times New Roman" pitchFamily="34" charset="0"/>
                    <a:ea typeface="微软雅黑" pitchFamily="34" charset="-122"/>
                    <a:cs typeface="Times New Roman" pitchFamily="34" charset="-120"/>
                  </a:rPr>
                  <a:t>：经验回归方程</a:t>
                </a:r>
                <a14:m>
                  <m:oMath xmlns:m="http://schemas.openxmlformats.org/officeDocument/2006/math">
                    <m:acc>
                      <m:accPr>
                        <m:chr m:val="̂"/>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accPr>
                      <m:e>
                        <m:r>
                          <a:rPr lang="en-US" altLang="zh-CN" sz="1800" b="0" i="0">
                            <a:solidFill>
                              <a:srgbClr val="244061"/>
                            </a:solidFill>
                            <a:latin typeface="Cambria Math" pitchFamily="34" charset="0"/>
                            <a:ea typeface="Cambria Math" pitchFamily="34" charset="-122"/>
                            <a:cs typeface="Cambria Math" pitchFamily="34" charset="-120"/>
                          </a:rPr>
                          <m:t>𝑦</m:t>
                        </m:r>
                      </m:e>
                    </m:acc>
                    <m:r>
                      <a:rPr lang="en-US" altLang="zh-CN" sz="1800" b="0" i="0">
                        <a:solidFill>
                          <a:srgbClr val="244061"/>
                        </a:solidFill>
                        <a:latin typeface="Cambria Math" pitchFamily="34" charset="0"/>
                        <a:ea typeface="Cambria Math" pitchFamily="34" charset="-122"/>
                        <a:cs typeface="Cambria Math" pitchFamily="34" charset="-120"/>
                      </a:rPr>
                      <m:t>=</m:t>
                    </m:r>
                    <m:acc>
                      <m:accPr>
                        <m:chr m:val="̂"/>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accPr>
                      <m:e>
                        <m:r>
                          <a:rPr lang="en-US" altLang="zh-CN" sz="1800" b="0" i="0">
                            <a:solidFill>
                              <a:srgbClr val="244061"/>
                            </a:solidFill>
                            <a:latin typeface="Cambria Math" pitchFamily="34" charset="0"/>
                            <a:ea typeface="Cambria Math" pitchFamily="34" charset="-122"/>
                            <a:cs typeface="Cambria Math" pitchFamily="34" charset="-120"/>
                          </a:rPr>
                          <m:t>𝑏</m:t>
                        </m:r>
                      </m:e>
                    </m:acc>
                    <m:r>
                      <a:rPr lang="en-US" altLang="zh-CN" sz="1800" b="0" i="0">
                        <a:solidFill>
                          <a:srgbClr val="244061"/>
                        </a:solidFill>
                        <a:latin typeface="Cambria Math" pitchFamily="34" charset="0"/>
                        <a:ea typeface="Cambria Math" pitchFamily="34" charset="-122"/>
                        <a:cs typeface="Cambria Math" pitchFamily="34" charset="-120"/>
                      </a:rPr>
                      <m:t>𝑥</m:t>
                    </m:r>
                    <m:r>
                      <a:rPr lang="en-US" altLang="zh-CN" sz="1800" b="0" i="0">
                        <a:solidFill>
                          <a:srgbClr val="244061"/>
                        </a:solidFill>
                        <a:latin typeface="Cambria Math" pitchFamily="34" charset="0"/>
                        <a:ea typeface="Cambria Math" pitchFamily="34" charset="-122"/>
                        <a:cs typeface="Cambria Math" pitchFamily="34" charset="-120"/>
                      </a:rPr>
                      <m:t>+</m:t>
                    </m:r>
                    <m:acc>
                      <m:accPr>
                        <m:chr m:val="̂"/>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accPr>
                      <m:e>
                        <m:r>
                          <a:rPr lang="en-US" altLang="zh-CN" sz="1800" b="0" i="0">
                            <a:solidFill>
                              <a:srgbClr val="244061"/>
                            </a:solidFill>
                            <a:latin typeface="Cambria Math" pitchFamily="34" charset="0"/>
                            <a:ea typeface="Cambria Math" pitchFamily="34" charset="-122"/>
                            <a:cs typeface="Cambria Math" pitchFamily="34" charset="-120"/>
                          </a:rPr>
                          <m:t>𝑎</m:t>
                        </m:r>
                      </m:e>
                    </m:acc>
                  </m:oMath>
                </a14:m>
                <a:r>
                  <a:rPr lang="en-US" altLang="zh-CN" sz="1800" b="0" i="0" dirty="0">
                    <a:solidFill>
                      <a:srgbClr val="244061"/>
                    </a:solidFill>
                    <a:latin typeface="Times New Roman" pitchFamily="34" charset="0"/>
                    <a:ea typeface="微软雅黑" pitchFamily="34" charset="-122"/>
                    <a:cs typeface="Times New Roman" pitchFamily="34" charset="-120"/>
                  </a:rPr>
                  <a:t>中斜率和截距的最小二乘估计公式分别为</a:t>
                </a:r>
                <a14:m>
                  <m:oMath xmlns:m="http://schemas.openxmlformats.org/officeDocument/2006/math">
                    <m:limUpp>
                      <m:limUppPr>
                        <m:ctrlPr>
                          <a:rPr lang="en-US" altLang="zh-CN" sz="1800" b="0">
                            <a:solidFill>
                              <a:srgbClr val="244061"/>
                            </a:solidFill>
                            <a:latin typeface="Cambria Math" panose="02040503050406030204" pitchFamily="18" charset="0"/>
                            <a:ea typeface="Cambria Math" pitchFamily="34" charset="-122"/>
                            <a:cs typeface="Cambria Math" pitchFamily="34" charset="-120"/>
                          </a:rPr>
                        </m:ctrlPr>
                      </m:limUppPr>
                      <m:e>
                        <m:r>
                          <a:rPr lang="en-US" altLang="zh-CN" sz="1800" b="0" i="0">
                            <a:solidFill>
                              <a:srgbClr val="244061"/>
                            </a:solidFill>
                            <a:latin typeface="Cambria Math" pitchFamily="34" charset="0"/>
                            <a:ea typeface="Cambria Math" pitchFamily="34" charset="-122"/>
                            <a:cs typeface="Cambria Math" pitchFamily="34" charset="-120"/>
                          </a:rPr>
                          <m:t>𝑏</m:t>
                        </m:r>
                      </m:e>
                      <m:lim>
                        <m:acc>
                          <m:accPr>
                            <m:chr m:val="̂"/>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accPr>
                          <m:e>
                            <m:r>
                              <a:rPr lang="en-US" altLang="zh-CN" sz="1800" b="0" i="0">
                                <a:solidFill>
                                  <a:srgbClr val="244061"/>
                                </a:solidFill>
                                <a:latin typeface="Cambria Math" pitchFamily="34" charset="0"/>
                                <a:ea typeface="Cambria Math" pitchFamily="34" charset="-122"/>
                                <a:cs typeface="Cambria Math" pitchFamily="34" charset="-120"/>
                              </a:rPr>
                              <m:t>​</m:t>
                            </m:r>
                          </m:e>
                        </m:acc>
                      </m:lim>
                    </m:limUpp>
                    <m:r>
                      <a:rPr lang="en-US" altLang="zh-CN" sz="1800" b="0" i="0">
                        <a:solidFill>
                          <a:srgbClr val="244061"/>
                        </a:solidFill>
                        <a:latin typeface="Cambria Math" pitchFamily="34" charset="0"/>
                        <a:ea typeface="Cambria Math" pitchFamily="34" charset="-122"/>
                        <a:cs typeface="Cambria Math" pitchFamily="34" charset="-120"/>
                      </a:rPr>
                      <m:t>=</m:t>
                    </m:r>
                    <m:f>
                      <m:f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fPr>
                      <m:num>
                        <m:limLow>
                          <m:limLow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limLowPr>
                          <m:e>
                            <m:limUpp>
                              <m:limUpp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limUppPr>
                              <m:e>
                                <m:r>
                                  <a:rPr lang="en-US" altLang="zh-CN" sz="1800" b="0" i="0" dirty="0">
                                    <a:solidFill>
                                      <a:srgbClr val="244061"/>
                                    </a:solidFill>
                                    <a:latin typeface="Cambria Math" panose="02040503050406030204" pitchFamily="18" charset="0"/>
                                    <a:ea typeface="微软雅黑" pitchFamily="34" charset="-122"/>
                                    <a:cs typeface="Times New Roman" pitchFamily="34" charset="-120"/>
                                  </a:rPr>
                                  <m:t>∑</m:t>
                                </m:r>
                              </m:e>
                              <m:lim>
                                <m:r>
                                  <a:rPr lang="en-US" altLang="zh-CN" sz="1800" b="0">
                                    <a:solidFill>
                                      <a:srgbClr val="244061"/>
                                    </a:solidFill>
                                    <a:latin typeface="Cambria Math" panose="02040503050406030204" pitchFamily="18" charset="0"/>
                                  </a:rPr>
                                  <m:t>𝑛</m:t>
                                </m:r>
                              </m:lim>
                            </m:limUpp>
                          </m:e>
                          <m:lim>
                            <m:r>
                              <a:rPr lang="en-US" altLang="zh-CN" sz="1800" b="0">
                                <a:solidFill>
                                  <a:srgbClr val="244061"/>
                                </a:solidFill>
                                <a:latin typeface="Cambria Math" panose="02040503050406030204" pitchFamily="18" charset="0"/>
                              </a:rPr>
                              <m:t>𝑖</m:t>
                            </m:r>
                            <m:r>
                              <a:rPr lang="en-US" altLang="zh-CN" sz="1800" b="0">
                                <a:solidFill>
                                  <a:srgbClr val="244061"/>
                                </a:solidFill>
                                <a:latin typeface="Cambria Math" panose="02040503050406030204" pitchFamily="18" charset="0"/>
                              </a:rPr>
                              <m:t>=1</m:t>
                            </m:r>
                          </m:lim>
                        </m:limLow>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𝑥</m:t>
                            </m:r>
                          </m:e>
                          <m:sub>
                            <m:r>
                              <a:rPr lang="en-US" altLang="zh-CN" sz="1800" b="0" i="0">
                                <a:solidFill>
                                  <a:srgbClr val="244061"/>
                                </a:solidFill>
                                <a:latin typeface="Cambria Math" pitchFamily="34" charset="0"/>
                                <a:ea typeface="Cambria Math" pitchFamily="34" charset="-122"/>
                                <a:cs typeface="Cambria Math" pitchFamily="34" charset="-120"/>
                              </a:rPr>
                              <m:t>𝑖</m:t>
                            </m:r>
                          </m:sub>
                        </m:sSub>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𝑦</m:t>
                            </m:r>
                          </m:e>
                          <m:sub>
                            <m:r>
                              <a:rPr lang="en-US" altLang="zh-CN" sz="1800" b="0" i="0">
                                <a:solidFill>
                                  <a:srgbClr val="244061"/>
                                </a:solidFill>
                                <a:latin typeface="Cambria Math" pitchFamily="34" charset="0"/>
                                <a:ea typeface="Cambria Math" pitchFamily="34" charset="-122"/>
                                <a:cs typeface="Cambria Math" pitchFamily="34" charset="-120"/>
                              </a:rPr>
                              <m:t>𝑖</m:t>
                            </m:r>
                          </m:sub>
                        </m:sSub>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𝑛</m:t>
                        </m:r>
                        <m:bar>
                          <m:barPr>
                            <m:pos m:val="top"/>
                            <m:ctrlPr>
                              <a:rPr lang="en-US" altLang="zh-CN" sz="1800" b="0" i="1">
                                <a:solidFill>
                                  <a:srgbClr val="244061"/>
                                </a:solidFill>
                                <a:latin typeface="Cambria Math" panose="02040503050406030204" pitchFamily="18" charset="0"/>
                                <a:ea typeface="Cambria Math" pitchFamily="34" charset="-122"/>
                                <a:cs typeface="Cambria Math" pitchFamily="34" charset="-120"/>
                              </a:rPr>
                            </m:ctrlPr>
                          </m:barPr>
                          <m:e>
                            <m:r>
                              <a:rPr lang="en-US" altLang="zh-CN" sz="1800">
                                <a:solidFill>
                                  <a:srgbClr val="244061"/>
                                </a:solidFill>
                                <a:latin typeface="Cambria Math" panose="02040503050406030204" pitchFamily="18" charset="0"/>
                              </a:rPr>
                              <m:t>𝑥</m:t>
                            </m:r>
                          </m:e>
                        </m:bar>
                        <m:bar>
                          <m:barPr>
                            <m:pos m:val="top"/>
                            <m:ctrlPr>
                              <a:rPr lang="en-US" altLang="zh-CN" sz="1800" i="1">
                                <a:solidFill>
                                  <a:srgbClr val="244061"/>
                                </a:solidFill>
                                <a:latin typeface="Cambria Math" panose="02040503050406030204" pitchFamily="18" charset="0"/>
                              </a:rPr>
                            </m:ctrlPr>
                          </m:barPr>
                          <m:e>
                            <m:r>
                              <a:rPr lang="en-US" altLang="zh-CN" sz="1800">
                                <a:solidFill>
                                  <a:srgbClr val="244061"/>
                                </a:solidFill>
                                <a:latin typeface="Cambria Math" panose="02040503050406030204" pitchFamily="18" charset="0"/>
                              </a:rPr>
                              <m:t>𝑦</m:t>
                            </m:r>
                          </m:e>
                        </m:bar>
                      </m:num>
                      <m:den>
                        <m:limLow>
                          <m:limLowPr>
                            <m:ctrlPr>
                              <a:rPr lang="en-US" altLang="zh-CN" sz="1800" i="1">
                                <a:solidFill>
                                  <a:srgbClr val="244061"/>
                                </a:solidFill>
                                <a:latin typeface="Cambria Math" panose="02040503050406030204" pitchFamily="18" charset="0"/>
                              </a:rPr>
                            </m:ctrlPr>
                          </m:limLowPr>
                          <m:e>
                            <m:limUpp>
                              <m:limUppPr>
                                <m:ctrlPr>
                                  <a:rPr lang="en-US" altLang="zh-CN" sz="1800" i="1">
                                    <a:solidFill>
                                      <a:srgbClr val="244061"/>
                                    </a:solidFill>
                                    <a:latin typeface="Cambria Math" panose="02040503050406030204" pitchFamily="18" charset="0"/>
                                  </a:rPr>
                                </m:ctrlPr>
                              </m:limUppPr>
                              <m:e>
                                <m:r>
                                  <a:rPr lang="en-US" altLang="zh-CN" sz="1800" b="0" i="0" dirty="0">
                                    <a:solidFill>
                                      <a:srgbClr val="244061"/>
                                    </a:solidFill>
                                    <a:latin typeface="Cambria Math" panose="02040503050406030204" pitchFamily="18" charset="0"/>
                                    <a:ea typeface="微软雅黑" pitchFamily="34" charset="-122"/>
                                    <a:cs typeface="Times New Roman" pitchFamily="34" charset="-120"/>
                                  </a:rPr>
                                  <m:t>∑</m:t>
                                </m:r>
                              </m:e>
                              <m:lim>
                                <m:r>
                                  <a:rPr lang="en-US" altLang="zh-CN" sz="1800" b="0">
                                    <a:solidFill>
                                      <a:srgbClr val="244061"/>
                                    </a:solidFill>
                                    <a:latin typeface="Cambria Math" panose="02040503050406030204" pitchFamily="18" charset="0"/>
                                  </a:rPr>
                                  <m:t>𝑛</m:t>
                                </m:r>
                              </m:lim>
                            </m:limUpp>
                          </m:e>
                          <m:lim>
                            <m:r>
                              <a:rPr lang="en-US" altLang="zh-CN" sz="1800" b="0">
                                <a:solidFill>
                                  <a:srgbClr val="244061"/>
                                </a:solidFill>
                                <a:latin typeface="Cambria Math" panose="02040503050406030204" pitchFamily="18" charset="0"/>
                              </a:rPr>
                              <m:t>𝑖</m:t>
                            </m:r>
                            <m:r>
                              <a:rPr lang="en-US" altLang="zh-CN" sz="1800" b="0">
                                <a:solidFill>
                                  <a:srgbClr val="244061"/>
                                </a:solidFill>
                                <a:latin typeface="Cambria Math" panose="02040503050406030204" pitchFamily="18" charset="0"/>
                              </a:rPr>
                              <m:t>=1</m:t>
                            </m:r>
                          </m:lim>
                        </m:limLow>
                        <m:sSubSup>
                          <m:sSubSupPr>
                            <m:ctrlPr>
                              <a:rPr lang="en-US" altLang="zh-CN" sz="1800" b="0" i="1">
                                <a:solidFill>
                                  <a:srgbClr val="244061"/>
                                </a:solidFill>
                                <a:latin typeface="Cambria Math" panose="02040503050406030204" pitchFamily="18" charset="0"/>
                              </a:rPr>
                            </m:ctrlPr>
                          </m:sSubSupPr>
                          <m:e>
                            <m:r>
                              <a:rPr lang="en-US" altLang="zh-CN" sz="1800" b="0" i="0">
                                <a:solidFill>
                                  <a:srgbClr val="244061"/>
                                </a:solidFill>
                                <a:latin typeface="Cambria Math" pitchFamily="34" charset="0"/>
                                <a:ea typeface="Cambria Math" pitchFamily="34" charset="-122"/>
                                <a:cs typeface="Cambria Math" pitchFamily="34" charset="-120"/>
                              </a:rPr>
                              <m:t>𝑥</m:t>
                            </m:r>
                          </m:e>
                          <m:sub>
                            <m:r>
                              <a:rPr lang="en-US" altLang="zh-CN" sz="1800" b="0" i="0">
                                <a:solidFill>
                                  <a:srgbClr val="244061"/>
                                </a:solidFill>
                                <a:latin typeface="Cambria Math" pitchFamily="34" charset="0"/>
                                <a:ea typeface="Cambria Math" pitchFamily="34" charset="-122"/>
                                <a:cs typeface="Cambria Math" pitchFamily="34" charset="-120"/>
                              </a:rPr>
                              <m:t>𝑖</m:t>
                            </m:r>
                          </m:sub>
                          <m:sup>
                            <m:r>
                              <a:rPr lang="en-US" altLang="zh-CN" sz="1800" b="0" i="0">
                                <a:solidFill>
                                  <a:srgbClr val="244061"/>
                                </a:solidFill>
                                <a:latin typeface="Cambria Math" pitchFamily="34" charset="0"/>
                                <a:ea typeface="Cambria Math" pitchFamily="34" charset="-122"/>
                                <a:cs typeface="Cambria Math" pitchFamily="34" charset="-120"/>
                              </a:rPr>
                              <m:t>2</m:t>
                            </m:r>
                          </m:sup>
                        </m:sSubSup>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𝑛</m:t>
                        </m:r>
                        <m:sSup>
                          <m:sSup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pPr>
                          <m:e>
                            <m:bar>
                              <m:barPr>
                                <m:pos m:val="top"/>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barPr>
                              <m:e>
                                <m:r>
                                  <a:rPr lang="en-US" altLang="zh-CN" sz="1800">
                                    <a:solidFill>
                                      <a:srgbClr val="244061"/>
                                    </a:solidFill>
                                    <a:latin typeface="Cambria Math" panose="02040503050406030204" pitchFamily="18" charset="0"/>
                                  </a:rPr>
                                  <m:t>𝑥</m:t>
                                </m:r>
                              </m:e>
                            </m:bar>
                          </m:e>
                          <m:sup>
                            <m:r>
                              <a:rPr lang="en-US" altLang="zh-CN" sz="1800" b="0" i="0">
                                <a:solidFill>
                                  <a:srgbClr val="244061"/>
                                </a:solidFill>
                                <a:latin typeface="Cambria Math" pitchFamily="34" charset="0"/>
                                <a:ea typeface="Cambria Math" pitchFamily="34" charset="-122"/>
                                <a:cs typeface="Cambria Math" pitchFamily="34" charset="-120"/>
                              </a:rPr>
                              <m:t>2</m:t>
                            </m:r>
                          </m:sup>
                        </m:sSup>
                      </m:den>
                    </m:f>
                    <m:r>
                      <a:rPr lang="en-US" altLang="zh-CN" sz="1800" b="0" i="0">
                        <a:solidFill>
                          <a:srgbClr val="244061"/>
                        </a:solidFill>
                        <a:latin typeface="Cambria Math" pitchFamily="34" charset="0"/>
                        <a:ea typeface="Cambria Math" pitchFamily="34" charset="-122"/>
                        <a:cs typeface="Cambria Math" pitchFamily="34" charset="-120"/>
                      </a:rPr>
                      <m:t>=</m:t>
                    </m:r>
                    <m:f>
                      <m:f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fPr>
                      <m:num>
                        <m:limLow>
                          <m:limLow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limLowPr>
                          <m:e>
                            <m:limUpp>
                              <m:limUpp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limUppPr>
                              <m:e>
                                <m:r>
                                  <a:rPr lang="en-US" altLang="zh-CN" sz="1800" b="0" i="0" dirty="0">
                                    <a:solidFill>
                                      <a:srgbClr val="244061"/>
                                    </a:solidFill>
                                    <a:latin typeface="Cambria Math" panose="02040503050406030204" pitchFamily="18" charset="0"/>
                                    <a:ea typeface="微软雅黑" pitchFamily="34" charset="-122"/>
                                    <a:cs typeface="Times New Roman" pitchFamily="34" charset="-120"/>
                                  </a:rPr>
                                  <m:t>∑</m:t>
                                </m:r>
                              </m:e>
                              <m:lim>
                                <m:r>
                                  <a:rPr lang="en-US" altLang="zh-CN" sz="1800" b="0">
                                    <a:solidFill>
                                      <a:srgbClr val="244061"/>
                                    </a:solidFill>
                                    <a:latin typeface="Cambria Math" panose="02040503050406030204" pitchFamily="18" charset="0"/>
                                  </a:rPr>
                                  <m:t>𝑛</m:t>
                                </m:r>
                              </m:lim>
                            </m:limUpp>
                          </m:e>
                          <m:lim>
                            <m:r>
                              <a:rPr lang="en-US" altLang="zh-CN" sz="1800" b="0">
                                <a:solidFill>
                                  <a:srgbClr val="244061"/>
                                </a:solidFill>
                                <a:latin typeface="Cambria Math" panose="02040503050406030204" pitchFamily="18" charset="0"/>
                              </a:rPr>
                              <m:t>𝑖</m:t>
                            </m:r>
                            <m:r>
                              <a:rPr lang="en-US" altLang="zh-CN" sz="1800" b="0">
                                <a:solidFill>
                                  <a:srgbClr val="244061"/>
                                </a:solidFill>
                                <a:latin typeface="Cambria Math" panose="02040503050406030204" pitchFamily="18" charset="0"/>
                              </a:rPr>
                              <m:t>=1</m:t>
                            </m:r>
                          </m:lim>
                        </m:limLow>
                        <m:r>
                          <a:rPr lang="en-US" altLang="zh-CN" sz="1800" b="0" i="0">
                            <a:solidFill>
                              <a:srgbClr val="244061"/>
                            </a:solidFill>
                            <a:latin typeface="Cambria Math" pitchFamily="34" charset="0"/>
                            <a:ea typeface="Cambria Math" pitchFamily="34" charset="-122"/>
                            <a:cs typeface="Cambria Math" pitchFamily="34" charset="-120"/>
                          </a:rPr>
                          <m:t>(</m:t>
                        </m:r>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𝑥</m:t>
                            </m:r>
                          </m:e>
                          <m:sub>
                            <m:r>
                              <a:rPr lang="en-US" altLang="zh-CN" sz="1800" b="0" i="0">
                                <a:solidFill>
                                  <a:srgbClr val="244061"/>
                                </a:solidFill>
                                <a:latin typeface="Cambria Math" pitchFamily="34" charset="0"/>
                                <a:ea typeface="Cambria Math" pitchFamily="34" charset="-122"/>
                                <a:cs typeface="Cambria Math" pitchFamily="34" charset="-120"/>
                              </a:rPr>
                              <m:t>𝑖</m:t>
                            </m:r>
                          </m:sub>
                        </m:sSub>
                        <m:r>
                          <a:rPr lang="en-US" altLang="zh-CN" sz="1800" b="0" i="0">
                            <a:solidFill>
                              <a:srgbClr val="244061"/>
                            </a:solidFill>
                            <a:latin typeface="Cambria Math" pitchFamily="34" charset="0"/>
                            <a:ea typeface="Cambria Math" pitchFamily="34" charset="-122"/>
                            <a:cs typeface="Cambria Math" pitchFamily="34" charset="-120"/>
                          </a:rPr>
                          <m:t>−</m:t>
                        </m:r>
                        <m:bar>
                          <m:barPr>
                            <m:pos m:val="top"/>
                            <m:ctrlPr>
                              <a:rPr lang="en-US" altLang="zh-CN" sz="1800" b="0" i="1">
                                <a:solidFill>
                                  <a:srgbClr val="244061"/>
                                </a:solidFill>
                                <a:latin typeface="Cambria Math" panose="02040503050406030204" pitchFamily="18" charset="0"/>
                                <a:ea typeface="Cambria Math" pitchFamily="34" charset="-122"/>
                                <a:cs typeface="Cambria Math" pitchFamily="34" charset="-120"/>
                              </a:rPr>
                            </m:ctrlPr>
                          </m:barPr>
                          <m:e>
                            <m:r>
                              <a:rPr lang="en-US" altLang="zh-CN" sz="1800">
                                <a:solidFill>
                                  <a:srgbClr val="244061"/>
                                </a:solidFill>
                                <a:latin typeface="Cambria Math" panose="02040503050406030204" pitchFamily="18" charset="0"/>
                              </a:rPr>
                              <m:t>𝑥</m:t>
                            </m:r>
                          </m:e>
                        </m:bar>
                        <m:r>
                          <a:rPr lang="en-US" altLang="zh-CN" sz="1800" b="0" i="0">
                            <a:solidFill>
                              <a:srgbClr val="244061"/>
                            </a:solidFill>
                            <a:latin typeface="Cambria Math" pitchFamily="34" charset="0"/>
                            <a:ea typeface="Cambria Math" pitchFamily="34" charset="-122"/>
                            <a:cs typeface="Cambria Math" pitchFamily="34" charset="-120"/>
                          </a:rPr>
                          <m:t>)(</m:t>
                        </m:r>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𝑦</m:t>
                            </m:r>
                          </m:e>
                          <m:sub>
                            <m:r>
                              <a:rPr lang="en-US" altLang="zh-CN" sz="1800" b="0" i="0">
                                <a:solidFill>
                                  <a:srgbClr val="244061"/>
                                </a:solidFill>
                                <a:latin typeface="Cambria Math" pitchFamily="34" charset="0"/>
                                <a:ea typeface="Cambria Math" pitchFamily="34" charset="-122"/>
                                <a:cs typeface="Cambria Math" pitchFamily="34" charset="-120"/>
                              </a:rPr>
                              <m:t>𝑖</m:t>
                            </m:r>
                          </m:sub>
                        </m:sSub>
                        <m:r>
                          <a:rPr lang="en-US" altLang="zh-CN" sz="1800" b="0" i="0">
                            <a:solidFill>
                              <a:srgbClr val="244061"/>
                            </a:solidFill>
                            <a:latin typeface="Cambria Math" pitchFamily="34" charset="0"/>
                            <a:ea typeface="Cambria Math" pitchFamily="34" charset="-122"/>
                            <a:cs typeface="Cambria Math" pitchFamily="34" charset="-120"/>
                          </a:rPr>
                          <m:t>−</m:t>
                        </m:r>
                        <m:bar>
                          <m:barPr>
                            <m:pos m:val="top"/>
                            <m:ctrlPr>
                              <a:rPr lang="en-US" altLang="zh-CN" sz="1800" b="0" i="1">
                                <a:solidFill>
                                  <a:srgbClr val="244061"/>
                                </a:solidFill>
                                <a:latin typeface="Cambria Math" panose="02040503050406030204" pitchFamily="18" charset="0"/>
                                <a:ea typeface="Cambria Math" pitchFamily="34" charset="-122"/>
                                <a:cs typeface="Cambria Math" pitchFamily="34" charset="-120"/>
                              </a:rPr>
                            </m:ctrlPr>
                          </m:barPr>
                          <m:e>
                            <m:r>
                              <a:rPr lang="en-US" altLang="zh-CN" sz="1800">
                                <a:solidFill>
                                  <a:srgbClr val="244061"/>
                                </a:solidFill>
                                <a:latin typeface="Cambria Math" panose="02040503050406030204" pitchFamily="18" charset="0"/>
                              </a:rPr>
                              <m:t>𝑦</m:t>
                            </m:r>
                          </m:e>
                        </m:bar>
                        <m:r>
                          <a:rPr lang="en-US" altLang="zh-CN" sz="1800" b="0" i="0">
                            <a:solidFill>
                              <a:srgbClr val="244061"/>
                            </a:solidFill>
                            <a:latin typeface="Cambria Math" pitchFamily="34" charset="0"/>
                            <a:ea typeface="Cambria Math" pitchFamily="34" charset="-122"/>
                            <a:cs typeface="Cambria Math" pitchFamily="34" charset="-120"/>
                          </a:rPr>
                          <m:t>)</m:t>
                        </m:r>
                      </m:num>
                      <m:den>
                        <m:limLow>
                          <m:limLowPr>
                            <m:ctrlPr>
                              <a:rPr lang="en-US" altLang="zh-CN" sz="1800" b="0" i="1">
                                <a:solidFill>
                                  <a:srgbClr val="244061"/>
                                </a:solidFill>
                                <a:latin typeface="Cambria Math" panose="02040503050406030204" pitchFamily="18" charset="0"/>
                                <a:ea typeface="Cambria Math" pitchFamily="34" charset="-122"/>
                                <a:cs typeface="Cambria Math" pitchFamily="34" charset="-120"/>
                              </a:rPr>
                            </m:ctrlPr>
                          </m:limLowPr>
                          <m:e>
                            <m:limUpp>
                              <m:limUppPr>
                                <m:ctrlPr>
                                  <a:rPr lang="en-US" altLang="zh-CN" sz="1800" b="0" i="1">
                                    <a:solidFill>
                                      <a:srgbClr val="244061"/>
                                    </a:solidFill>
                                    <a:latin typeface="Cambria Math" panose="02040503050406030204" pitchFamily="18" charset="0"/>
                                    <a:ea typeface="Cambria Math" pitchFamily="34" charset="-122"/>
                                    <a:cs typeface="Cambria Math" pitchFamily="34" charset="-120"/>
                                  </a:rPr>
                                </m:ctrlPr>
                              </m:limUppPr>
                              <m:e>
                                <m:r>
                                  <a:rPr lang="en-US" altLang="zh-CN" sz="1800" b="0" i="0" dirty="0">
                                    <a:solidFill>
                                      <a:srgbClr val="244061"/>
                                    </a:solidFill>
                                    <a:latin typeface="Cambria Math" panose="02040503050406030204" pitchFamily="18" charset="0"/>
                                    <a:ea typeface="微软雅黑" pitchFamily="34" charset="-122"/>
                                    <a:cs typeface="Times New Roman" pitchFamily="34" charset="-120"/>
                                  </a:rPr>
                                  <m:t>∑</m:t>
                                </m:r>
                              </m:e>
                              <m:lim>
                                <m:r>
                                  <a:rPr lang="en-US" altLang="zh-CN" sz="1800" b="0">
                                    <a:solidFill>
                                      <a:srgbClr val="244061"/>
                                    </a:solidFill>
                                    <a:latin typeface="Cambria Math" panose="02040503050406030204" pitchFamily="18" charset="0"/>
                                  </a:rPr>
                                  <m:t>𝑛</m:t>
                                </m:r>
                              </m:lim>
                            </m:limUpp>
                          </m:e>
                          <m:lim>
                            <m:r>
                              <a:rPr lang="en-US" altLang="zh-CN" sz="1800" b="0">
                                <a:solidFill>
                                  <a:srgbClr val="244061"/>
                                </a:solidFill>
                                <a:latin typeface="Cambria Math" panose="02040503050406030204" pitchFamily="18" charset="0"/>
                              </a:rPr>
                              <m:t>𝑖</m:t>
                            </m:r>
                            <m:r>
                              <a:rPr lang="en-US" altLang="zh-CN" sz="1800" b="0">
                                <a:solidFill>
                                  <a:srgbClr val="244061"/>
                                </a:solidFill>
                                <a:latin typeface="Cambria Math" panose="02040503050406030204" pitchFamily="18" charset="0"/>
                              </a:rPr>
                              <m:t>=1</m:t>
                            </m:r>
                          </m:lim>
                        </m:limLow>
                        <m:sSup>
                          <m:sSup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244061"/>
                                </a:solidFill>
                                <a:latin typeface="Cambria Math" pitchFamily="34" charset="0"/>
                                <a:ea typeface="Cambria Math" pitchFamily="34" charset="-122"/>
                                <a:cs typeface="Cambria Math" pitchFamily="34" charset="-120"/>
                              </a:rPr>
                              <m:t>(</m:t>
                            </m:r>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𝑥</m:t>
                                </m:r>
                              </m:e>
                              <m:sub>
                                <m:r>
                                  <a:rPr lang="en-US" altLang="zh-CN" sz="1800" b="0" i="0">
                                    <a:solidFill>
                                      <a:srgbClr val="244061"/>
                                    </a:solidFill>
                                    <a:latin typeface="Cambria Math" pitchFamily="34" charset="0"/>
                                    <a:ea typeface="Cambria Math" pitchFamily="34" charset="-122"/>
                                    <a:cs typeface="Cambria Math" pitchFamily="34" charset="-120"/>
                                  </a:rPr>
                                  <m:t>𝑖</m:t>
                                </m:r>
                              </m:sub>
                            </m:sSub>
                            <m:r>
                              <a:rPr lang="en-US" altLang="zh-CN" sz="1800" b="0" i="0">
                                <a:solidFill>
                                  <a:srgbClr val="244061"/>
                                </a:solidFill>
                                <a:latin typeface="Cambria Math" pitchFamily="34" charset="0"/>
                                <a:ea typeface="Cambria Math" pitchFamily="34" charset="-122"/>
                                <a:cs typeface="Cambria Math" pitchFamily="34" charset="-120"/>
                              </a:rPr>
                              <m:t>−</m:t>
                            </m:r>
                            <m:bar>
                              <m:barPr>
                                <m:pos m:val="top"/>
                                <m:ctrlPr>
                                  <a:rPr lang="en-US" altLang="zh-CN" sz="1800" b="0" i="1">
                                    <a:solidFill>
                                      <a:srgbClr val="244061"/>
                                    </a:solidFill>
                                    <a:latin typeface="Cambria Math" panose="02040503050406030204" pitchFamily="18" charset="0"/>
                                    <a:ea typeface="Cambria Math" pitchFamily="34" charset="-122"/>
                                    <a:cs typeface="Cambria Math" pitchFamily="34" charset="-120"/>
                                  </a:rPr>
                                </m:ctrlPr>
                              </m:barPr>
                              <m:e>
                                <m:r>
                                  <a:rPr lang="en-US" altLang="zh-CN" sz="1800">
                                    <a:solidFill>
                                      <a:srgbClr val="244061"/>
                                    </a:solidFill>
                                    <a:latin typeface="Cambria Math" panose="02040503050406030204" pitchFamily="18" charset="0"/>
                                  </a:rPr>
                                  <m:t>𝑥</m:t>
                                </m:r>
                              </m:e>
                            </m:bar>
                            <m:r>
                              <a:rPr lang="en-US" altLang="zh-CN" sz="1800" b="0" i="0">
                                <a:solidFill>
                                  <a:srgbClr val="244061"/>
                                </a:solidFill>
                                <a:latin typeface="Cambria Math" pitchFamily="34" charset="0"/>
                                <a:ea typeface="Cambria Math" pitchFamily="34" charset="-122"/>
                                <a:cs typeface="Cambria Math" pitchFamily="34" charset="-120"/>
                              </a:rPr>
                              <m:t>)</m:t>
                            </m:r>
                          </m:e>
                          <m:sup>
                            <m:r>
                              <a:rPr lang="en-US" altLang="zh-CN" sz="1800" b="0" i="0">
                                <a:solidFill>
                                  <a:srgbClr val="244061"/>
                                </a:solidFill>
                                <a:latin typeface="Cambria Math" pitchFamily="34" charset="0"/>
                                <a:ea typeface="Cambria Math" pitchFamily="34" charset="-122"/>
                                <a:cs typeface="Cambria Math" pitchFamily="34" charset="-120"/>
                              </a:rPr>
                              <m:t>2</m:t>
                            </m:r>
                          </m:sup>
                        </m:sSup>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a:t>
                </a:r>
              </a:p>
              <a:p>
                <a:pPr latinLnBrk="1">
                  <a:lnSpc>
                    <a:spcPts val="3300"/>
                  </a:lnSpc>
                </a:pPr>
                <a14:m>
                  <m:oMath xmlns:m="http://schemas.openxmlformats.org/officeDocument/2006/math">
                    <m:acc>
                      <m:accPr>
                        <m:chr m:val="̂"/>
                        <m:ctrlPr>
                          <a:rPr lang="en-US" altLang="zh-CN" b="0" i="1" dirty="0">
                            <a:solidFill>
                              <a:srgbClr val="244061"/>
                            </a:solidFill>
                            <a:latin typeface="Cambria Math" panose="02040503050406030204" pitchFamily="18" charset="0"/>
                            <a:ea typeface="微软雅黑" pitchFamily="34" charset="-122"/>
                            <a:cs typeface="Times New Roman" pitchFamily="34" charset="-120"/>
                          </a:rPr>
                        </m:ctrlPr>
                      </m:accPr>
                      <m:e>
                        <m:r>
                          <a:rPr lang="en-US" altLang="zh-CN" b="0" i="0">
                            <a:solidFill>
                              <a:srgbClr val="244061"/>
                            </a:solidFill>
                            <a:latin typeface="Cambria Math" pitchFamily="34" charset="0"/>
                            <a:ea typeface="Cambria Math" pitchFamily="34" charset="-122"/>
                            <a:cs typeface="Cambria Math" pitchFamily="34" charset="-120"/>
                          </a:rPr>
                          <m:t>𝑎</m:t>
                        </m:r>
                      </m:e>
                    </m:acc>
                    <m:r>
                      <a:rPr lang="en-US" altLang="zh-CN" b="0" i="0">
                        <a:solidFill>
                          <a:srgbClr val="244061"/>
                        </a:solidFill>
                        <a:latin typeface="Cambria Math" pitchFamily="34" charset="0"/>
                        <a:ea typeface="Cambria Math" pitchFamily="34" charset="-122"/>
                        <a:cs typeface="Cambria Math" pitchFamily="34" charset="-120"/>
                      </a:rPr>
                      <m:t>=</m:t>
                    </m:r>
                    <m:bar>
                      <m:barPr>
                        <m:pos m:val="top"/>
                        <m:ctrlPr>
                          <a:rPr lang="en-US" altLang="zh-CN" b="0" i="1">
                            <a:solidFill>
                              <a:srgbClr val="244061"/>
                            </a:solidFill>
                            <a:latin typeface="Cambria Math" panose="02040503050406030204" pitchFamily="18" charset="0"/>
                            <a:ea typeface="Cambria Math" pitchFamily="34" charset="-122"/>
                            <a:cs typeface="Cambria Math" pitchFamily="34" charset="-120"/>
                          </a:rPr>
                        </m:ctrlPr>
                      </m:barPr>
                      <m:e>
                        <m:r>
                          <a:rPr lang="en-US" altLang="zh-CN">
                            <a:solidFill>
                              <a:srgbClr val="244061"/>
                            </a:solidFill>
                            <a:latin typeface="Cambria Math" panose="02040503050406030204" pitchFamily="18" charset="0"/>
                          </a:rPr>
                          <m:t>𝑦</m:t>
                        </m:r>
                      </m:e>
                    </m:bar>
                    <m:r>
                      <a:rPr lang="en-US" altLang="zh-CN" b="0" i="0">
                        <a:solidFill>
                          <a:srgbClr val="244061"/>
                        </a:solidFill>
                        <a:latin typeface="Cambria Math" pitchFamily="34" charset="0"/>
                        <a:ea typeface="Cambria Math" pitchFamily="34" charset="-122"/>
                        <a:cs typeface="Cambria Math" pitchFamily="34" charset="-120"/>
                      </a:rPr>
                      <m:t>−</m:t>
                    </m:r>
                    <m:acc>
                      <m:accPr>
                        <m:chr m:val="̂"/>
                        <m:ctrlPr>
                          <a:rPr lang="en-US" altLang="zh-CN" b="0" i="1" dirty="0">
                            <a:solidFill>
                              <a:srgbClr val="244061"/>
                            </a:solidFill>
                            <a:latin typeface="Cambria Math" panose="02040503050406030204" pitchFamily="18" charset="0"/>
                            <a:ea typeface="微软雅黑" pitchFamily="34" charset="-122"/>
                            <a:cs typeface="Times New Roman" pitchFamily="34" charset="-120"/>
                          </a:rPr>
                        </m:ctrlPr>
                      </m:accPr>
                      <m:e>
                        <m:r>
                          <a:rPr lang="en-US" altLang="zh-CN" b="0" i="0">
                            <a:solidFill>
                              <a:srgbClr val="244061"/>
                            </a:solidFill>
                            <a:latin typeface="Cambria Math" pitchFamily="34" charset="0"/>
                            <a:ea typeface="Cambria Math" pitchFamily="34" charset="-122"/>
                            <a:cs typeface="Cambria Math" pitchFamily="34" charset="-120"/>
                          </a:rPr>
                          <m:t>𝑏</m:t>
                        </m:r>
                      </m:e>
                    </m:acc>
                    <m:bar>
                      <m:barPr>
                        <m:pos m:val="top"/>
                        <m:ctrlPr>
                          <a:rPr lang="en-US" altLang="zh-CN" b="0" i="1">
                            <a:solidFill>
                              <a:srgbClr val="244061"/>
                            </a:solidFill>
                            <a:latin typeface="Cambria Math" panose="02040503050406030204" pitchFamily="18" charset="0"/>
                            <a:ea typeface="Cambria Math" pitchFamily="34" charset="-122"/>
                            <a:cs typeface="Cambria Math" pitchFamily="34" charset="-120"/>
                          </a:rPr>
                        </m:ctrlPr>
                      </m:barPr>
                      <m:e>
                        <m:r>
                          <a:rPr lang="en-US" altLang="zh-CN">
                            <a:solidFill>
                              <a:srgbClr val="244061"/>
                            </a:solidFill>
                            <a:latin typeface="Cambria Math" panose="02040503050406030204" pitchFamily="18" charset="0"/>
                          </a:rPr>
                          <m:t>𝑥</m:t>
                        </m:r>
                      </m:e>
                    </m:ba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244061"/>
                    </a:solidFill>
                    <a:latin typeface="Times New Roman" pitchFamily="34" charset="0"/>
                    <a:ea typeface="微软雅黑" pitchFamily="34" charset="-122"/>
                    <a:cs typeface="Times New Roman" pitchFamily="34" charset="-120"/>
                  </a:rPr>
                  <a:t>.</a:t>
                </a:r>
                <a:endParaRPr lang="en-US" altLang="zh-CN" dirty="0"/>
              </a:p>
            </p:txBody>
          </p:sp>
        </mc:Choice>
        <mc:Fallback>
          <p:sp>
            <p:nvSpPr>
              <p:cNvPr id="2" name="QO_6_BD.22_1#8c7a31a05?vcp=1&amp;vop=1&amp;pid=db8c38c0d&amp;color=36,64,97&amp;vtp=1&amp;bt=1&amp;bbb=1&amp;hb=1"/>
              <p:cNvSpPr>
                <a:spLocks noRot="1" noChangeAspect="1" noMove="1" noResize="1" noEditPoints="1" noAdjustHandles="1" noChangeArrowheads="1" noChangeShapeType="1" noTextEdit="1"/>
              </p:cNvSpPr>
              <p:nvPr/>
            </p:nvSpPr>
            <p:spPr>
              <a:xfrm>
                <a:off x="539496" y="2260904"/>
                <a:ext cx="11109960" cy="1706245"/>
              </a:xfrm>
              <a:prstGeom prst="rect">
                <a:avLst/>
              </a:prstGeom>
              <a:blipFill>
                <a:blip r:embed="rId3"/>
                <a:stretch>
                  <a:fillRect l="-1317" b="-7857"/>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3" name="QO_6_EX.23_1#8c7a31a05?vcp=1&amp;vop=1&amp;pid=db8c38c0d&amp;color=36,64,97&amp;vtp=1&amp;bbb=1"/>
              <p:cNvSpPr/>
              <p:nvPr/>
            </p:nvSpPr>
            <p:spPr>
              <a:xfrm>
                <a:off x="539496" y="4013821"/>
                <a:ext cx="11109960" cy="360680"/>
              </a:xfrm>
              <a:prstGeom prst="rect">
                <a:avLst/>
              </a:prstGeom>
              <a:noFill/>
              <a:ln/>
            </p:spPr>
            <p:txBody>
              <a:bodyPr wrap="none" lIns="0" tIns="0" rIns="0" bIns="0" rtlCol="0" anchor="t"/>
              <a:lstStyle/>
              <a:p>
                <a:pPr algn="l" latinLnBrk="1">
                  <a:lnSpc>
                    <a:spcPts val="3200"/>
                  </a:lnSpc>
                </a:pPr>
                <a:r>
                  <a:rPr lang="en-US" altLang="zh-CN" sz="1800" b="0" i="0" dirty="0">
                    <a:solidFill>
                      <a:srgbClr val="244061"/>
                    </a:solidFill>
                    <a:latin typeface="SimSun" pitchFamily="34" charset="0"/>
                    <a:ea typeface="SimSun" pitchFamily="34" charset="-122"/>
                    <a:cs typeface="SimSun" pitchFamily="34" charset="-120"/>
                  </a:rPr>
                  <a:t>    </a:t>
                </a:r>
                <a:r>
                  <a:rPr lang="en-US" altLang="zh-CN" sz="1800" b="1" i="0" dirty="0">
                    <a:solidFill>
                      <a:srgbClr val="244061"/>
                    </a:solidFill>
                    <a:latin typeface="Times New Roman" pitchFamily="34" charset="0"/>
                    <a:ea typeface="微软雅黑" pitchFamily="34" charset="-122"/>
                    <a:cs typeface="Times New Roman" pitchFamily="34" charset="-120"/>
                  </a:rPr>
                  <a:t>【思路分析】</a:t>
                </a:r>
                <a:r>
                  <a:rPr lang="en-US" altLang="zh-CN" sz="1800" b="0" i="0" dirty="0">
                    <a:solidFill>
                      <a:srgbClr val="244061"/>
                    </a:solidFill>
                    <a:latin typeface="Times New Roman" pitchFamily="34" charset="0"/>
                    <a:ea typeface="微软雅黑" pitchFamily="34" charset="-122"/>
                    <a:cs typeface="Times New Roman" pitchFamily="34" charset="-120"/>
                  </a:rPr>
                  <a:t>将</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𝑥</m:t>
                    </m:r>
                    <m:r>
                      <a:rPr lang="en-US" altLang="zh-CN" sz="1800" b="0" i="0">
                        <a:solidFill>
                          <a:srgbClr val="244061"/>
                        </a:solidFill>
                        <a:latin typeface="Cambria Math" pitchFamily="34" charset="0"/>
                        <a:ea typeface="Cambria Math" pitchFamily="34" charset="-122"/>
                        <a:cs typeface="Cambria Math" pitchFamily="34" charset="-120"/>
                      </a:rPr>
                      <m:t>=18</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代入经验回归方程后，即可计算得出结果.</a:t>
                </a:r>
                <a:endParaRPr lang="en-US" altLang="zh-CN" sz="1800" dirty="0"/>
              </a:p>
            </p:txBody>
          </p:sp>
        </mc:Choice>
        <mc:Fallback>
          <p:sp>
            <p:nvSpPr>
              <p:cNvPr id="3" name="QO_6_EX.23_1#8c7a31a05?vcp=1&amp;vop=1&amp;pid=db8c38c0d&amp;color=36,64,97&amp;vtp=1&amp;bbb=1"/>
              <p:cNvSpPr>
                <a:spLocks noRot="1" noChangeAspect="1" noMove="1" noResize="1" noEditPoints="1" noAdjustHandles="1" noChangeArrowheads="1" noChangeShapeType="1" noTextEdit="1"/>
              </p:cNvSpPr>
              <p:nvPr/>
            </p:nvSpPr>
            <p:spPr>
              <a:xfrm>
                <a:off x="539496" y="4013821"/>
                <a:ext cx="11109960" cy="360680"/>
              </a:xfrm>
              <a:prstGeom prst="rect">
                <a:avLst/>
              </a:prstGeom>
              <a:blipFill>
                <a:blip r:embed="rId4"/>
                <a:stretch>
                  <a:fillRect b="-38333"/>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4" name="QO_6_AN.24_1#8c7a31a05?vcp=1&amp;vop=1&amp;pid=db8c38c0d&amp;color=36,64,97&amp;vtp=1&amp;bbb=1"/>
              <p:cNvSpPr/>
              <p:nvPr/>
            </p:nvSpPr>
            <p:spPr>
              <a:xfrm>
                <a:off x="539496" y="4429111"/>
                <a:ext cx="11109960" cy="363665"/>
              </a:xfrm>
              <a:prstGeom prst="rect">
                <a:avLst/>
              </a:prstGeom>
              <a:noFill/>
              <a:ln/>
            </p:spPr>
            <p:txBody>
              <a:bodyPr wrap="none" lIns="0" tIns="0" rIns="0" bIns="0" rtlCol="0" anchor="t"/>
              <a:lstStyle/>
              <a:p>
                <a:pPr algn="l" latinLnBrk="1">
                  <a:lnSpc>
                    <a:spcPts val="3200"/>
                  </a:lnSpc>
                </a:pPr>
                <a:r>
                  <a:rPr lang="en-US" altLang="zh-CN" sz="1800" b="0" i="0" dirty="0">
                    <a:solidFill>
                      <a:srgbClr val="6565FF"/>
                    </a:solidFill>
                    <a:latin typeface="Times New Roman" pitchFamily="34" charset="0"/>
                    <a:ea typeface="微软雅黑" pitchFamily="34" charset="-122"/>
                    <a:cs typeface="Times New Roman" pitchFamily="34" charset="-120"/>
                  </a:rPr>
                  <a:t>【解】把</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𝑥</m:t>
                    </m:r>
                    <m:r>
                      <a:rPr lang="en-US" altLang="zh-CN" sz="1800" b="0" i="0">
                        <a:solidFill>
                          <a:srgbClr val="6565FF"/>
                        </a:solidFill>
                        <a:latin typeface="Cambria Math" pitchFamily="34" charset="0"/>
                        <a:ea typeface="Cambria Math" pitchFamily="34" charset="-122"/>
                        <a:cs typeface="Cambria Math" pitchFamily="34" charset="-120"/>
                      </a:rPr>
                      <m:t>=18</m:t>
                    </m:r>
                  </m:oMath>
                </a14:m>
                <a:r>
                  <a:rPr lang="en-US" altLang="zh-CN" sz="1800" b="0" i="0" dirty="0">
                    <a:solidFill>
                      <a:srgbClr val="6565FF"/>
                    </a:solidFill>
                    <a:latin typeface="Times New Roman" pitchFamily="34" charset="0"/>
                    <a:ea typeface="微软雅黑" pitchFamily="34" charset="-122"/>
                    <a:cs typeface="Times New Roman" pitchFamily="34" charset="-120"/>
                  </a:rPr>
                  <a:t>代入所求经验回归方程得</a:t>
                </a:r>
                <a14:m>
                  <m:oMath xmlns:m="http://schemas.openxmlformats.org/officeDocument/2006/math">
                    <m:acc>
                      <m:accPr>
                        <m:chr m:val="̂"/>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accPr>
                      <m:e>
                        <m:r>
                          <a:rPr lang="en-US" altLang="zh-CN" sz="1800" b="0" i="0">
                            <a:solidFill>
                              <a:srgbClr val="6565FF"/>
                            </a:solidFill>
                            <a:latin typeface="Cambria Math" pitchFamily="34" charset="0"/>
                            <a:ea typeface="Cambria Math" pitchFamily="34" charset="-122"/>
                            <a:cs typeface="Cambria Math" pitchFamily="34" charset="-120"/>
                          </a:rPr>
                          <m:t>𝑦</m:t>
                        </m:r>
                      </m:e>
                    </m:acc>
                    <m:r>
                      <a:rPr lang="en-US" altLang="zh-CN" sz="1800" b="0" i="0">
                        <a:solidFill>
                          <a:srgbClr val="6565FF"/>
                        </a:solidFill>
                        <a:latin typeface="Cambria Math" pitchFamily="34" charset="0"/>
                        <a:ea typeface="Cambria Math" pitchFamily="34" charset="-122"/>
                        <a:cs typeface="Cambria Math" pitchFamily="34" charset="-120"/>
                      </a:rPr>
                      <m:t>=3×18+8.04=62.04</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，故收益的预测值为62.04万元.</a:t>
                </a:r>
                <a:endParaRPr lang="en-US" altLang="zh-CN" sz="1800" dirty="0"/>
              </a:p>
            </p:txBody>
          </p:sp>
        </mc:Choice>
        <mc:Fallback>
          <p:sp>
            <p:nvSpPr>
              <p:cNvPr id="4" name="QO_6_AN.24_1#8c7a31a05?vcp=1&amp;vop=1&amp;pid=db8c38c0d&amp;color=36,64,97&amp;vtp=1&amp;bbb=1"/>
              <p:cNvSpPr>
                <a:spLocks noRot="1" noChangeAspect="1" noMove="1" noResize="1" noEditPoints="1" noAdjustHandles="1" noChangeArrowheads="1" noChangeShapeType="1" noTextEdit="1"/>
              </p:cNvSpPr>
              <p:nvPr/>
            </p:nvSpPr>
            <p:spPr>
              <a:xfrm>
                <a:off x="539496" y="4429111"/>
                <a:ext cx="11109960" cy="363665"/>
              </a:xfrm>
              <a:prstGeom prst="rect">
                <a:avLst/>
              </a:prstGeom>
              <a:blipFill>
                <a:blip r:embed="rId5"/>
                <a:stretch>
                  <a:fillRect l="-1317" b="-38983"/>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anim calcmode="lin" valueType="num">
                                      <p:cBhvr>
                                        <p:cTn id="8" dur="500" fill="hold"/>
                                        <p:tgtEl>
                                          <p:spTgt spid="3">
                                            <p:bg/>
                                          </p:spTgt>
                                        </p:tgtEl>
                                        <p:attrNameLst>
                                          <p:attrName>ppt_x</p:attrName>
                                        </p:attrNameLst>
                                      </p:cBhvr>
                                      <p:tavLst>
                                        <p:tav tm="0">
                                          <p:val>
                                            <p:strVal val="#ppt_x"/>
                                          </p:val>
                                        </p:tav>
                                        <p:tav tm="100000">
                                          <p:val>
                                            <p:strVal val="#ppt_x"/>
                                          </p:val>
                                        </p:tav>
                                      </p:tavLst>
                                    </p:anim>
                                    <p:anim calcmode="lin" valueType="num">
                                      <p:cBhvr>
                                        <p:cTn id="9" dur="500" fill="hold"/>
                                        <p:tgtEl>
                                          <p:spTgt spid="3">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500"/>
                                        <p:tgtEl>
                                          <p:spTgt spid="3">
                                            <p:txEl>
                                              <p:pRg st="0" end="0"/>
                                            </p:txEl>
                                          </p:spTgt>
                                        </p:tgtEl>
                                      </p:cBhvr>
                                    </p:animEffect>
                                    <p:anim calcmode="lin" valueType="num">
                                      <p:cBhvr>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grpId="0" nodeType="clickEffect">
                                  <p:stCondLst>
                                    <p:cond delay="0"/>
                                  </p:stCondLst>
                                  <p:childTnLst>
                                    <p:set>
                                      <p:cBhvr>
                                        <p:cTn id="18" dur="1" fill="hold">
                                          <p:stCondLst>
                                            <p:cond delay="0"/>
                                          </p:stCondLst>
                                        </p:cTn>
                                        <p:tgtEl>
                                          <p:spTgt spid="4">
                                            <p:bg/>
                                          </p:spTgt>
                                        </p:tgtEl>
                                        <p:attrNameLst>
                                          <p:attrName>style.visibility</p:attrName>
                                        </p:attrNameLst>
                                      </p:cBhvr>
                                      <p:to>
                                        <p:strVal val="visible"/>
                                      </p:to>
                                    </p:set>
                                    <p:animEffect transition="in" filter="fade">
                                      <p:cBhvr>
                                        <p:cTn id="19" dur="500"/>
                                        <p:tgtEl>
                                          <p:spTgt spid="4">
                                            <p:bg/>
                                          </p:spTgt>
                                        </p:tgtEl>
                                      </p:cBhvr>
                                    </p:animEffect>
                                    <p:anim calcmode="lin" valueType="num">
                                      <p:cBhvr>
                                        <p:cTn id="20" dur="500" fill="hold"/>
                                        <p:tgtEl>
                                          <p:spTgt spid="4">
                                            <p:bg/>
                                          </p:spTgt>
                                        </p:tgtEl>
                                        <p:attrNameLst>
                                          <p:attrName>ppt_x</p:attrName>
                                        </p:attrNameLst>
                                      </p:cBhvr>
                                      <p:tavLst>
                                        <p:tav tm="0">
                                          <p:val>
                                            <p:strVal val="#ppt_x"/>
                                          </p:val>
                                        </p:tav>
                                        <p:tav tm="100000">
                                          <p:val>
                                            <p:strVal val="#ppt_x"/>
                                          </p:val>
                                        </p:tav>
                                      </p:tavLst>
                                    </p:anim>
                                    <p:anim calcmode="lin" valueType="num">
                                      <p:cBhvr>
                                        <p:cTn id="21" dur="500" fill="hold"/>
                                        <p:tgtEl>
                                          <p:spTgt spid="4">
                                            <p:bg/>
                                          </p:spTgt>
                                        </p:tgtEl>
                                        <p:attrNameLst>
                                          <p:attrName>ppt_y</p:attrName>
                                        </p:attrNameLst>
                                      </p:cBhvr>
                                      <p:tavLst>
                                        <p:tav tm="0">
                                          <p:val>
                                            <p:strVal val="#ppt_y+.1"/>
                                          </p:val>
                                        </p:tav>
                                        <p:tav tm="100000">
                                          <p:val>
                                            <p:strVal val="#ppt_y"/>
                                          </p:val>
                                        </p:tav>
                                      </p:tavLst>
                                    </p:anim>
                                  </p:childTnLst>
                                </p:cTn>
                              </p:par>
                              <p:par>
                                <p:cTn id="22" presetID="42" presetClass="entr" presetSubtype="0" fill="hold" grpId="0" nodeType="withEffect">
                                  <p:stCondLst>
                                    <p:cond delay="0"/>
                                  </p:stCondLst>
                                  <p:childTnLst>
                                    <p:set>
                                      <p:cBhvr>
                                        <p:cTn id="23" dur="1" fill="hold">
                                          <p:stCondLst>
                                            <p:cond delay="0"/>
                                          </p:stCondLst>
                                        </p:cTn>
                                        <p:tgtEl>
                                          <p:spTgt spid="4">
                                            <p:txEl>
                                              <p:pRg st="0" end="0"/>
                                            </p:txEl>
                                          </p:spTgt>
                                        </p:tgtEl>
                                        <p:attrNameLst>
                                          <p:attrName>style.visibility</p:attrName>
                                        </p:attrNameLst>
                                      </p:cBhvr>
                                      <p:to>
                                        <p:strVal val="visible"/>
                                      </p:to>
                                    </p:set>
                                    <p:animEffect transition="in" filter="fade">
                                      <p:cBhvr>
                                        <p:cTn id="24" dur="500"/>
                                        <p:tgtEl>
                                          <p:spTgt spid="4">
                                            <p:txEl>
                                              <p:pRg st="0" end="0"/>
                                            </p:txEl>
                                          </p:spTgt>
                                        </p:tgtEl>
                                      </p:cBhvr>
                                    </p:animEffect>
                                    <p:anim calcmode="lin" valueType="num">
                                      <p:cBhvr>
                                        <p:cTn id="25"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26" dur="50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2.xml><?xml version="1.0" encoding="utf-8"?>
<p:sld xmlns:a="http://schemas.openxmlformats.org/drawingml/2006/main" xmlns:r="http://schemas.openxmlformats.org/officeDocument/2006/relationships" xmlns:p="http://schemas.openxmlformats.org/presentationml/2006/main">
  <p:cSld name="Slide 2&amp;si=2">
    <p:spTree>
      <p:nvGrpSpPr>
        <p:cNvPr id="1" name=""/>
        <p:cNvGrpSpPr/>
        <p:nvPr/>
      </p:nvGrpSpPr>
      <p:grpSpPr>
        <a:xfrm>
          <a:off x="0" y="0"/>
          <a:ext cx="0" cy="0"/>
          <a:chOff x="0" y="0"/>
          <a:chExt cx="0" cy="0"/>
        </a:xfrm>
      </p:grpSpPr>
      <p:pic>
        <p:nvPicPr>
          <p:cNvPr id="2" name="C_1#dabc822d9.fixed?vcp=1&amp;color=36,64,97&amp;tib=255,255,255&amp;vtp=1" descr="preencoded.png"/>
          <p:cNvPicPr>
            <a:picLocks noChangeAspect="1"/>
          </p:cNvPicPr>
          <p:nvPr/>
        </p:nvPicPr>
        <p:blipFill>
          <a:blip r:embed="rId3"/>
          <a:stretch>
            <a:fillRect/>
          </a:stretch>
        </p:blipFill>
        <p:spPr>
          <a:xfrm>
            <a:off x="4873752" y="2020824"/>
            <a:ext cx="2414016" cy="1344168"/>
          </a:xfrm>
          <a:prstGeom prst="rect">
            <a:avLst/>
          </a:prstGeom>
        </p:spPr>
      </p:pic>
      <p:sp>
        <p:nvSpPr>
          <p:cNvPr id="3" name="C_1_BD#dabc822d9.fixed?vcp=1&amp;color=61,88,159&amp;vtp=1&amp;bbb=1"/>
          <p:cNvSpPr/>
          <p:nvPr/>
        </p:nvSpPr>
        <p:spPr>
          <a:xfrm>
            <a:off x="4946904" y="2093976"/>
            <a:ext cx="2304288" cy="932688"/>
          </a:xfrm>
          <a:prstGeom prst="rect">
            <a:avLst/>
          </a:prstGeom>
          <a:noFill/>
          <a:ln/>
        </p:spPr>
        <p:txBody>
          <a:bodyPr wrap="none" lIns="0" tIns="0" rIns="0" bIns="0" rtlCol="0" anchor="ctr"/>
          <a:lstStyle/>
          <a:p>
            <a:pPr algn="ctr" latinLnBrk="1">
              <a:lnSpc>
                <a:spcPts val="6600"/>
              </a:lnSpc>
            </a:pPr>
            <a:r>
              <a:rPr lang="en-US" altLang="zh-CN" sz="5400" b="1" i="0" dirty="0">
                <a:solidFill>
                  <a:srgbClr val="3D589F"/>
                </a:solidFill>
                <a:latin typeface="微软雅黑" pitchFamily="34" charset="0"/>
                <a:ea typeface="微软雅黑" pitchFamily="34" charset="-122"/>
                <a:cs typeface="微软雅黑" pitchFamily="34" charset="-120"/>
              </a:rPr>
              <a:t>第八章</a:t>
            </a:r>
            <a:endParaRPr lang="en-US" altLang="zh-CN" sz="5400" dirty="0"/>
          </a:p>
        </p:txBody>
      </p:sp>
      <p:sp>
        <p:nvSpPr>
          <p:cNvPr id="4" name="C_1_BD#dabc822d9.fixed?vcp=1&amp;color=61,88,159&amp;vtp=1&amp;bbb=1"/>
          <p:cNvSpPr/>
          <p:nvPr/>
        </p:nvSpPr>
        <p:spPr>
          <a:xfrm>
            <a:off x="0" y="3657600"/>
            <a:ext cx="12188952" cy="923544"/>
          </a:xfrm>
          <a:prstGeom prst="rect">
            <a:avLst/>
          </a:prstGeom>
          <a:noFill/>
          <a:ln/>
        </p:spPr>
        <p:txBody>
          <a:bodyPr wrap="none" lIns="0" tIns="0" rIns="0" bIns="0" rtlCol="0" anchor="ctr"/>
          <a:lstStyle/>
          <a:p>
            <a:pPr algn="ctr" latinLnBrk="1">
              <a:lnSpc>
                <a:spcPts val="6600"/>
              </a:lnSpc>
            </a:pPr>
            <a:r>
              <a:rPr lang="en-US" altLang="zh-CN" sz="5400" b="1" i="0" dirty="0">
                <a:solidFill>
                  <a:srgbClr val="3D589F"/>
                </a:solidFill>
                <a:latin typeface="微软雅黑" pitchFamily="34" charset="0"/>
                <a:ea typeface="微软雅黑" pitchFamily="34" charset="-122"/>
                <a:cs typeface="微软雅黑" pitchFamily="34" charset="-120"/>
              </a:rPr>
              <a:t>成对数据的统计分析</a:t>
            </a:r>
            <a:endParaRPr lang="en-US" altLang="zh-CN" sz="5400" dirty="0"/>
          </a:p>
        </p:txBody>
      </p:sp>
    </p:spTree>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name="Slide 3&amp;si=3">
    <p:spTree>
      <p:nvGrpSpPr>
        <p:cNvPr id="1" name=""/>
        <p:cNvGrpSpPr/>
        <p:nvPr/>
      </p:nvGrpSpPr>
      <p:grpSpPr>
        <a:xfrm>
          <a:off x="0" y="0"/>
          <a:ext cx="0" cy="0"/>
          <a:chOff x="0" y="0"/>
          <a:chExt cx="0" cy="0"/>
        </a:xfrm>
      </p:grpSpPr>
      <p:pic>
        <p:nvPicPr>
          <p:cNvPr id="2" name="C_2#97b7e1683.fixed?vcp=1&amp;pid=dabc822d9&amp;color=36,64,97&amp;tib=255,255,255&amp;vtp=1" descr="preencoded.png"/>
          <p:cNvPicPr>
            <a:picLocks noChangeAspect="1"/>
          </p:cNvPicPr>
          <p:nvPr/>
        </p:nvPicPr>
        <p:blipFill>
          <a:blip r:embed="rId3"/>
          <a:stretch>
            <a:fillRect/>
          </a:stretch>
        </p:blipFill>
        <p:spPr>
          <a:xfrm>
            <a:off x="640080" y="2697480"/>
            <a:ext cx="3090672" cy="1188720"/>
          </a:xfrm>
          <a:prstGeom prst="rect">
            <a:avLst/>
          </a:prstGeom>
        </p:spPr>
      </p:pic>
      <p:sp>
        <p:nvSpPr>
          <p:cNvPr id="3" name="C_2_BD#97b7e1683.fixed?vcp=1&amp;pid=dabc822d9&amp;color=61,88,159&amp;vtp=1&amp;bbb=1"/>
          <p:cNvSpPr/>
          <p:nvPr/>
        </p:nvSpPr>
        <p:spPr>
          <a:xfrm>
            <a:off x="694944" y="2715768"/>
            <a:ext cx="2587752" cy="1115568"/>
          </a:xfrm>
          <a:prstGeom prst="rect">
            <a:avLst/>
          </a:prstGeom>
          <a:noFill/>
          <a:ln/>
        </p:spPr>
        <p:txBody>
          <a:bodyPr wrap="none" lIns="0" tIns="0" rIns="0" bIns="0" rtlCol="0" anchor="ctr"/>
          <a:lstStyle/>
          <a:p>
            <a:pPr algn="ctr" latinLnBrk="1">
              <a:lnSpc>
                <a:spcPts val="6600"/>
              </a:lnSpc>
            </a:pPr>
            <a:r>
              <a:rPr lang="en-US" altLang="zh-CN" sz="5400" b="1" i="0" dirty="0">
                <a:solidFill>
                  <a:srgbClr val="3D589F"/>
                </a:solidFill>
                <a:latin typeface="微软雅黑" pitchFamily="34" charset="0"/>
                <a:ea typeface="微软雅黑" pitchFamily="34" charset="-122"/>
                <a:cs typeface="微软雅黑" pitchFamily="34" charset="-120"/>
              </a:rPr>
              <a:t>专题2</a:t>
            </a:r>
            <a:endParaRPr lang="en-US" altLang="zh-CN" sz="5400" dirty="0"/>
          </a:p>
        </p:txBody>
      </p:sp>
      <p:sp>
        <p:nvSpPr>
          <p:cNvPr id="4" name="C_2_BD#97b7e1683.fixed?vcp=1&amp;pid=dabc822d9&amp;color=61,88,159&amp;vtp=1&amp;bbb=1"/>
          <p:cNvSpPr/>
          <p:nvPr/>
        </p:nvSpPr>
        <p:spPr>
          <a:xfrm>
            <a:off x="4315968" y="2587752"/>
            <a:ext cx="7870825" cy="1279144"/>
          </a:xfrm>
          <a:prstGeom prst="rect">
            <a:avLst/>
          </a:prstGeom>
          <a:noFill/>
          <a:ln/>
        </p:spPr>
        <p:txBody>
          <a:bodyPr wrap="none" lIns="0" tIns="0" rIns="0" bIns="0" rtlCol="0" anchor="t"/>
          <a:lstStyle/>
          <a:p>
            <a:pPr algn="l" latinLnBrk="1">
              <a:lnSpc>
                <a:spcPts val="9600"/>
              </a:lnSpc>
            </a:pPr>
            <a:r>
              <a:rPr lang="en-US" altLang="zh-CN" sz="5400" b="0" i="0" dirty="0">
                <a:solidFill>
                  <a:srgbClr val="3D589F"/>
                </a:solidFill>
                <a:latin typeface="微软雅黑" pitchFamily="34" charset="0"/>
                <a:ea typeface="微软雅黑" pitchFamily="34" charset="-122"/>
                <a:cs typeface="微软雅黑" pitchFamily="34" charset="-120"/>
              </a:rPr>
              <a:t>概率与统计中的决策问题</a:t>
            </a:r>
            <a:endParaRPr lang="en-US" altLang="zh-CN" sz="5400" dirty="0"/>
          </a:p>
        </p:txBody>
      </p:sp>
    </p:spTree>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name="Slide 4&amp;si=4">
    <p:spTree>
      <p:nvGrpSpPr>
        <p:cNvPr id="1" name=""/>
        <p:cNvGrpSpPr/>
        <p:nvPr/>
      </p:nvGrpSpPr>
      <p:grpSpPr>
        <a:xfrm>
          <a:off x="0" y="0"/>
          <a:ext cx="0" cy="0"/>
          <a:chOff x="0" y="0"/>
          <a:chExt cx="0" cy="0"/>
        </a:xfrm>
      </p:grpSpPr>
      <p:sp>
        <p:nvSpPr>
          <p:cNvPr id="2" name="P_3_BD#8b53a0caa?vcp=1&amp;pid=97b7e1683&amp;color=36,64,97&amp;vtp=1&amp;bt=1&amp;bbb=1&amp;hb=1"/>
          <p:cNvSpPr/>
          <p:nvPr/>
        </p:nvSpPr>
        <p:spPr>
          <a:xfrm>
            <a:off x="539496" y="3147522"/>
            <a:ext cx="11109960" cy="773240"/>
          </a:xfrm>
          <a:prstGeom prst="rect">
            <a:avLst/>
          </a:prstGeom>
          <a:noFill/>
          <a:ln/>
        </p:spPr>
        <p:txBody>
          <a:bodyPr wrap="none" lIns="0" tIns="0" rIns="0" bIns="0" rtlCol="0" anchor="t"/>
          <a:lstStyle/>
          <a:p>
            <a:pPr algn="l" latinLnBrk="1">
              <a:lnSpc>
                <a:spcPts val="3300"/>
              </a:lnSpc>
            </a:pPr>
            <a:r>
              <a:rPr lang="en-US" altLang="zh-CN" sz="1800" b="0" i="0" dirty="0">
                <a:solidFill>
                  <a:srgbClr val="244061"/>
                </a:solidFill>
                <a:latin typeface="SimSun" pitchFamily="34" charset="0"/>
                <a:ea typeface="SimSun" pitchFamily="34" charset="-122"/>
                <a:cs typeface="SimSu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概率与统计是研究现象与数据的数学工具，在现实生活中具有广泛的应用，也是高考中的重点</a:t>
            </a:r>
            <a:r>
              <a:rPr lang="en-US" altLang="zh-CN" sz="1800" b="0" i="0">
                <a:solidFill>
                  <a:srgbClr val="244061"/>
                </a:solidFill>
                <a:latin typeface="Times New Roman" pitchFamily="34" charset="0"/>
                <a:ea typeface="微软雅黑" pitchFamily="34" charset="-122"/>
                <a:cs typeface="Times New Roman" pitchFamily="34" charset="-120"/>
              </a:rPr>
              <a:t>，其中决策</a:t>
            </a:r>
          </a:p>
          <a:p>
            <a:pPr latinLnBrk="1">
              <a:lnSpc>
                <a:spcPts val="3100"/>
              </a:lnSpc>
            </a:pPr>
            <a:r>
              <a:rPr lang="en-US" altLang="zh-CN" b="0" i="0">
                <a:solidFill>
                  <a:srgbClr val="244061"/>
                </a:solidFill>
                <a:latin typeface="Times New Roman" pitchFamily="34" charset="0"/>
                <a:ea typeface="微软雅黑" pitchFamily="34" charset="-122"/>
                <a:cs typeface="Times New Roman" pitchFamily="34" charset="-120"/>
              </a:rPr>
              <a:t>问题属于一个热点问题</a:t>
            </a:r>
            <a:r>
              <a:rPr lang="en-US" altLang="zh-CN" b="0" i="0" dirty="0">
                <a:solidFill>
                  <a:srgbClr val="244061"/>
                </a:solidFill>
                <a:latin typeface="Times New Roman" pitchFamily="34" charset="0"/>
                <a:ea typeface="微软雅黑" pitchFamily="34" charset="-122"/>
                <a:cs typeface="Times New Roman" pitchFamily="34" charset="-120"/>
              </a:rPr>
              <a:t>，我们往往根据现实背景采取不同的方法对不同方案做出选择.</a:t>
            </a:r>
            <a:endParaRPr lang="en-US" altLang="zh-CN" dirty="0"/>
          </a:p>
        </p:txBody>
      </p:sp>
    </p:spTree>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name="Slide 5&amp;si=5">
    <p:spTree>
      <p:nvGrpSpPr>
        <p:cNvPr id="1" name=""/>
        <p:cNvGrpSpPr/>
        <p:nvPr/>
      </p:nvGrpSpPr>
      <p:grpSpPr>
        <a:xfrm>
          <a:off x="0" y="0"/>
          <a:ext cx="0" cy="0"/>
          <a:chOff x="0" y="0"/>
          <a:chExt cx="0" cy="0"/>
        </a:xfrm>
      </p:grpSpPr>
      <p:sp>
        <p:nvSpPr>
          <p:cNvPr id="2" name="C_3_BD#a14e82c90?vcp=1&amp;pid=97b7e1683&amp;color=101,101,255&amp;vtp=1&amp;bt=1&amp;bbb=1"/>
          <p:cNvSpPr/>
          <p:nvPr/>
        </p:nvSpPr>
        <p:spPr>
          <a:xfrm>
            <a:off x="539496" y="828000"/>
            <a:ext cx="11109960" cy="812800"/>
          </a:xfrm>
          <a:prstGeom prst="rect">
            <a:avLst/>
          </a:prstGeom>
          <a:noFill/>
          <a:ln/>
        </p:spPr>
        <p:txBody>
          <a:bodyPr wrap="none" lIns="0" tIns="0" rIns="0" bIns="0" rtlCol="0" anchor="t"/>
          <a:lstStyle/>
          <a:p>
            <a:pPr algn="l" latinLnBrk="1">
              <a:lnSpc>
                <a:spcPts val="3500"/>
              </a:lnSpc>
            </a:pPr>
            <a:r>
              <a:rPr lang="en-US" altLang="zh-CN" sz="2000" b="0" i="0" dirty="0">
                <a:solidFill>
                  <a:srgbClr val="6565FF"/>
                </a:solidFill>
                <a:latin typeface="Times New Roman" pitchFamily="34" charset="0"/>
                <a:ea typeface="微软雅黑" pitchFamily="34" charset="-122"/>
                <a:cs typeface="Times New Roman" pitchFamily="34" charset="-120"/>
              </a:rPr>
              <a:t>一、利用概率做决策</a:t>
            </a:r>
            <a:endParaRPr lang="en-US" altLang="zh-CN" sz="2000" dirty="0"/>
          </a:p>
        </p:txBody>
      </p:sp>
      <p:sp>
        <p:nvSpPr>
          <p:cNvPr id="3" name="P_4_BD#4ac4e2ed3?vcp=1&amp;pid=a14e82c90&amp;color=36,64,97&amp;vtp=1&amp;bbb=1&amp;hb=1"/>
          <p:cNvSpPr/>
          <p:nvPr/>
        </p:nvSpPr>
        <p:spPr>
          <a:xfrm>
            <a:off x="539496" y="1272944"/>
            <a:ext cx="11109960" cy="1192340"/>
          </a:xfrm>
          <a:prstGeom prst="rect">
            <a:avLst/>
          </a:prstGeom>
          <a:noFill/>
          <a:ln/>
        </p:spPr>
        <p:txBody>
          <a:bodyPr wrap="none" lIns="0" tIns="0" rIns="0" bIns="0" rtlCol="0" anchor="t"/>
          <a:lstStyle/>
          <a:p>
            <a:pPr algn="l" latinLnBrk="1">
              <a:lnSpc>
                <a:spcPts val="3300"/>
              </a:lnSpc>
            </a:pPr>
            <a:r>
              <a:rPr lang="en-US" altLang="zh-CN" sz="1800" b="0" i="0" dirty="0">
                <a:solidFill>
                  <a:srgbClr val="244061"/>
                </a:solidFill>
                <a:latin typeface="SimSun" pitchFamily="34" charset="0"/>
                <a:ea typeface="SimSun" pitchFamily="34" charset="-122"/>
                <a:cs typeface="SimSu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对于某些不可重复或只知道事件发生的概率而不知道每种情况下的取值的随机试验</a:t>
            </a:r>
            <a:r>
              <a:rPr lang="en-US" altLang="zh-CN" sz="1800" b="0" i="0">
                <a:solidFill>
                  <a:srgbClr val="244061"/>
                </a:solidFill>
                <a:latin typeface="Times New Roman" pitchFamily="34" charset="0"/>
                <a:ea typeface="微软雅黑" pitchFamily="34" charset="-122"/>
                <a:cs typeface="Times New Roman" pitchFamily="34" charset="-120"/>
              </a:rPr>
              <a:t>，最佳策略一般是通过</a:t>
            </a:r>
          </a:p>
          <a:p>
            <a:pPr latinLnBrk="1">
              <a:lnSpc>
                <a:spcPts val="3300"/>
              </a:lnSpc>
            </a:pPr>
            <a:r>
              <a:rPr lang="en-US" altLang="zh-CN" sz="1800" b="0" i="0">
                <a:solidFill>
                  <a:srgbClr val="244061"/>
                </a:solidFill>
                <a:latin typeface="Times New Roman" pitchFamily="34" charset="0"/>
                <a:ea typeface="微软雅黑" pitchFamily="34" charset="-122"/>
                <a:cs typeface="Times New Roman" pitchFamily="34" charset="-120"/>
              </a:rPr>
              <a:t>计算事件发生的概率来做出最优决策</a:t>
            </a:r>
            <a:r>
              <a:rPr lang="en-US" altLang="zh-CN" sz="1800" b="0" i="0" dirty="0">
                <a:solidFill>
                  <a:srgbClr val="244061"/>
                </a:solidFill>
                <a:latin typeface="Times New Roman" pitchFamily="34" charset="0"/>
                <a:ea typeface="微软雅黑" pitchFamily="34" charset="-122"/>
                <a:cs typeface="Times New Roman" pitchFamily="34" charset="-120"/>
              </a:rPr>
              <a:t>.根据概率做出决策的主要依据是比较不同方案中事件发生的概率大小</a:t>
            </a:r>
            <a:r>
              <a:rPr lang="en-US" altLang="zh-CN" sz="1800" b="0" i="0">
                <a:solidFill>
                  <a:srgbClr val="244061"/>
                </a:solidFill>
                <a:latin typeface="Times New Roman" pitchFamily="34" charset="0"/>
                <a:ea typeface="微软雅黑" pitchFamily="34" charset="-122"/>
                <a:cs typeface="Times New Roman" pitchFamily="34" charset="-120"/>
              </a:rPr>
              <a:t>，此</a:t>
            </a:r>
          </a:p>
          <a:p>
            <a:pPr latinLnBrk="1">
              <a:lnSpc>
                <a:spcPts val="3100"/>
              </a:lnSpc>
            </a:pPr>
            <a:r>
              <a:rPr lang="en-US" altLang="zh-CN" b="0" i="0">
                <a:solidFill>
                  <a:srgbClr val="244061"/>
                </a:solidFill>
                <a:latin typeface="Times New Roman" pitchFamily="34" charset="0"/>
                <a:ea typeface="微软雅黑" pitchFamily="34" charset="-122"/>
                <a:cs typeface="Times New Roman" pitchFamily="34" charset="-120"/>
              </a:rPr>
              <a:t>时并非概率越大越好</a:t>
            </a:r>
            <a:r>
              <a:rPr lang="en-US" altLang="zh-CN" b="0" i="0" dirty="0">
                <a:solidFill>
                  <a:srgbClr val="244061"/>
                </a:solidFill>
                <a:latin typeface="Times New Roman" pitchFamily="34" charset="0"/>
                <a:ea typeface="微软雅黑" pitchFamily="34" charset="-122"/>
                <a:cs typeface="Times New Roman" pitchFamily="34" charset="-120"/>
              </a:rPr>
              <a:t>，而是要根据实际情况而定.</a:t>
            </a:r>
            <a:endParaRPr lang="en-US" altLang="zh-CN" dirty="0"/>
          </a:p>
        </p:txBody>
      </p:sp>
    </p:spTree>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name="Slide 6&amp;si=6">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4_BD.1_1#83c10d28f?vcp=1&amp;vop=1&amp;pid=a14e82c90&amp;color=36,64,97&amp;vtp=1&amp;bt=1&amp;bbb=1&amp;hb=1"/>
              <p:cNvSpPr/>
              <p:nvPr/>
            </p:nvSpPr>
            <p:spPr>
              <a:xfrm>
                <a:off x="539496" y="1688293"/>
                <a:ext cx="11109960" cy="3706940"/>
              </a:xfrm>
              <a:prstGeom prst="rect">
                <a:avLst/>
              </a:prstGeom>
              <a:noFill/>
              <a:ln/>
            </p:spPr>
            <p:txBody>
              <a:bodyPr wrap="none" lIns="0" tIns="0" rIns="0" bIns="0" rtlCol="0" anchor="t"/>
              <a:lstStyle/>
              <a:p>
                <a:pPr algn="l" latinLnBrk="1">
                  <a:lnSpc>
                    <a:spcPts val="3300"/>
                  </a:lnSpc>
                </a:pPr>
                <a:r>
                  <a:rPr lang="en-US" altLang="zh-CN" sz="1800" b="0" i="0" dirty="0">
                    <a:solidFill>
                      <a:srgbClr val="244061"/>
                    </a:solidFill>
                    <a:latin typeface="SimSun" pitchFamily="34" charset="0"/>
                    <a:ea typeface="SimSun" pitchFamily="34" charset="-122"/>
                    <a:cs typeface="SimSun" pitchFamily="34" charset="-120"/>
                  </a:rPr>
                  <a:t>    </a:t>
                </a:r>
                <a:r>
                  <a:rPr lang="en-US" altLang="zh-CN" sz="1800" b="1" i="0" dirty="0">
                    <a:solidFill>
                      <a:srgbClr val="244061"/>
                    </a:solidFill>
                    <a:latin typeface="Times New Roman" pitchFamily="34" charset="0"/>
                    <a:ea typeface="微软雅黑" pitchFamily="34" charset="-122"/>
                    <a:cs typeface="Times New Roman" pitchFamily="34" charset="-120"/>
                  </a:rPr>
                  <a:t>例1</a:t>
                </a:r>
                <a:r>
                  <a:rPr lang="en-US" altLang="zh-CN" sz="1800" b="1" i="0" dirty="0">
                    <a:solidFill>
                      <a:srgbClr val="244061"/>
                    </a:solidFill>
                    <a:latin typeface="SimSun" pitchFamily="34" charset="0"/>
                    <a:ea typeface="SimSun" pitchFamily="34" charset="-122"/>
                    <a:cs typeface="SimSu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某工厂的质检部门对拟购买的一批原料进行抽样检验，以判定是接收还是拒收这批原料</a:t>
                </a:r>
                <a:r>
                  <a:rPr lang="en-US" altLang="zh-CN" sz="1800" b="0" i="0">
                    <a:solidFill>
                      <a:srgbClr val="244061"/>
                    </a:solidFill>
                    <a:latin typeface="Times New Roman" pitchFamily="34" charset="0"/>
                    <a:ea typeface="微软雅黑" pitchFamily="34" charset="-122"/>
                    <a:cs typeface="Times New Roman" pitchFamily="34" charset="-120"/>
                  </a:rPr>
                  <a:t>.现有两种抽样</a:t>
                </a:r>
              </a:p>
              <a:p>
                <a:pPr latinLnBrk="1">
                  <a:lnSpc>
                    <a:spcPts val="3300"/>
                  </a:lnSpc>
                </a:pPr>
                <a:r>
                  <a:rPr lang="en-US" altLang="zh-CN" sz="1800" b="0" i="0">
                    <a:solidFill>
                      <a:srgbClr val="244061"/>
                    </a:solidFill>
                    <a:latin typeface="Times New Roman" pitchFamily="34" charset="0"/>
                    <a:ea typeface="微软雅黑" pitchFamily="34" charset="-122"/>
                    <a:cs typeface="Times New Roman" pitchFamily="34" charset="-120"/>
                  </a:rPr>
                  <a:t>检验方案</a:t>
                </a:r>
                <a:r>
                  <a:rPr lang="en-US" altLang="zh-CN" sz="1800" b="0" i="0" dirty="0">
                    <a:solidFill>
                      <a:srgbClr val="244061"/>
                    </a:solidFill>
                    <a:latin typeface="Times New Roman" pitchFamily="34" charset="0"/>
                    <a:ea typeface="微软雅黑" pitchFamily="34" charset="-122"/>
                    <a:cs typeface="Times New Roman" pitchFamily="34" charset="-120"/>
                  </a:rPr>
                  <a:t>.</a:t>
                </a:r>
                <a:endParaRPr lang="en-US" altLang="zh-CN" sz="1800" dirty="0"/>
              </a:p>
              <a:p>
                <a:pPr latinLnBrk="1">
                  <a:lnSpc>
                    <a:spcPts val="3300"/>
                  </a:lnSpc>
                </a:pPr>
                <a:r>
                  <a:rPr lang="en-US" altLang="zh-CN" b="0" i="0">
                    <a:solidFill>
                      <a:srgbClr val="244061"/>
                    </a:solidFill>
                    <a:latin typeface="SimSun" panose="02010600030101010101" pitchFamily="2" charset="-122"/>
                    <a:ea typeface="微软雅黑" pitchFamily="34" charset="-122"/>
                    <a:cs typeface="Times New Roma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方案一</a:t>
                </a:r>
                <a:r>
                  <a:rPr lang="en-US" altLang="zh-CN" sz="1800" b="0" i="0" dirty="0">
                    <a:solidFill>
                      <a:srgbClr val="244061"/>
                    </a:solidFill>
                    <a:latin typeface="Times New Roman" pitchFamily="34" charset="0"/>
                    <a:ea typeface="微软雅黑" pitchFamily="34" charset="-122"/>
                    <a:cs typeface="Times New Roman" pitchFamily="34" charset="-120"/>
                  </a:rPr>
                  <a:t>：随机抽取一个容量为10的样本，并全部检验，若样本中不合格数不超过1个，</a:t>
                </a:r>
                <a:r>
                  <a:rPr lang="en-US" altLang="zh-CN" sz="1800" b="0" i="0">
                    <a:solidFill>
                      <a:srgbClr val="244061"/>
                    </a:solidFill>
                    <a:latin typeface="Times New Roman" pitchFamily="34" charset="0"/>
                    <a:ea typeface="微软雅黑" pitchFamily="34" charset="-122"/>
                    <a:cs typeface="Times New Roman" pitchFamily="34" charset="-120"/>
                  </a:rPr>
                  <a:t>则认为这批原料合格，</a:t>
                </a:r>
              </a:p>
              <a:p>
                <a:pPr latinLnBrk="1">
                  <a:lnSpc>
                    <a:spcPts val="3300"/>
                  </a:lnSpc>
                </a:pPr>
                <a:r>
                  <a:rPr lang="en-US" altLang="zh-CN" sz="1800" b="0" i="0">
                    <a:solidFill>
                      <a:srgbClr val="244061"/>
                    </a:solidFill>
                    <a:latin typeface="Times New Roman" pitchFamily="34" charset="0"/>
                    <a:ea typeface="微软雅黑" pitchFamily="34" charset="-122"/>
                    <a:cs typeface="Times New Roman" pitchFamily="34" charset="-120"/>
                  </a:rPr>
                  <a:t>予以接收</a:t>
                </a:r>
                <a:r>
                  <a:rPr lang="en-US" altLang="zh-CN" sz="1800" b="0" i="0" dirty="0">
                    <a:solidFill>
                      <a:srgbClr val="244061"/>
                    </a:solidFill>
                    <a:latin typeface="Times New Roman" pitchFamily="34" charset="0"/>
                    <a:ea typeface="微软雅黑" pitchFamily="34" charset="-122"/>
                    <a:cs typeface="Times New Roman" pitchFamily="34" charset="-120"/>
                  </a:rPr>
                  <a:t>；</a:t>
                </a:r>
                <a:endParaRPr lang="en-US" altLang="zh-CN" sz="1800" dirty="0"/>
              </a:p>
              <a:p>
                <a:pPr latinLnBrk="1">
                  <a:lnSpc>
                    <a:spcPts val="3300"/>
                  </a:lnSpc>
                </a:pPr>
                <a:r>
                  <a:rPr lang="en-US" altLang="zh-CN" b="0" i="0">
                    <a:solidFill>
                      <a:srgbClr val="244061"/>
                    </a:solidFill>
                    <a:latin typeface="SimSun" panose="02010600030101010101" pitchFamily="2" charset="-122"/>
                    <a:ea typeface="微软雅黑" pitchFamily="34" charset="-122"/>
                    <a:cs typeface="Times New Roma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方案二</a:t>
                </a:r>
                <a:r>
                  <a:rPr lang="en-US" altLang="zh-CN" sz="1800" b="0" i="0" dirty="0">
                    <a:solidFill>
                      <a:srgbClr val="244061"/>
                    </a:solidFill>
                    <a:latin typeface="Times New Roman" pitchFamily="34" charset="0"/>
                    <a:ea typeface="微软雅黑" pitchFamily="34" charset="-122"/>
                    <a:cs typeface="Times New Roman" pitchFamily="34" charset="-120"/>
                  </a:rPr>
                  <a:t>：先随机抽取一个容量为5的样本，全部检验，若都合格，则予以接收；若样本中不合格数超过1</a:t>
                </a:r>
                <a:r>
                  <a:rPr lang="en-US" altLang="zh-CN" sz="1800" b="0" i="0">
                    <a:solidFill>
                      <a:srgbClr val="244061"/>
                    </a:solidFill>
                    <a:latin typeface="Times New Roman" pitchFamily="34" charset="0"/>
                    <a:ea typeface="微软雅黑" pitchFamily="34" charset="-122"/>
                    <a:cs typeface="Times New Roman" pitchFamily="34" charset="-120"/>
                  </a:rPr>
                  <a:t>个，</a:t>
                </a:r>
              </a:p>
              <a:p>
                <a:pPr latinLnBrk="1">
                  <a:lnSpc>
                    <a:spcPts val="3300"/>
                  </a:lnSpc>
                </a:pPr>
                <a:r>
                  <a:rPr lang="en-US" altLang="zh-CN" sz="1800" b="0" i="0">
                    <a:solidFill>
                      <a:srgbClr val="244061"/>
                    </a:solidFill>
                    <a:latin typeface="Times New Roman" pitchFamily="34" charset="0"/>
                    <a:ea typeface="微软雅黑" pitchFamily="34" charset="-122"/>
                    <a:cs typeface="Times New Roman" pitchFamily="34" charset="-120"/>
                  </a:rPr>
                  <a:t>则拒收</a:t>
                </a:r>
                <a:r>
                  <a:rPr lang="en-US" altLang="zh-CN" sz="1800" b="0" i="0" dirty="0">
                    <a:solidFill>
                      <a:srgbClr val="244061"/>
                    </a:solidFill>
                    <a:latin typeface="Times New Roman" pitchFamily="34" charset="0"/>
                    <a:ea typeface="微软雅黑" pitchFamily="34" charset="-122"/>
                    <a:cs typeface="Times New Roman" pitchFamily="34" charset="-120"/>
                  </a:rPr>
                  <a:t>；若样本中不合格数为1个，则再抽取一个容量为5的样本，并全部检验</a:t>
                </a:r>
                <a:r>
                  <a:rPr lang="en-US" altLang="zh-CN" sz="1800" b="0" i="0">
                    <a:solidFill>
                      <a:srgbClr val="244061"/>
                    </a:solidFill>
                    <a:latin typeface="Times New Roman" pitchFamily="34" charset="0"/>
                    <a:ea typeface="微软雅黑" pitchFamily="34" charset="-122"/>
                    <a:cs typeface="Times New Roman" pitchFamily="34" charset="-120"/>
                  </a:rPr>
                  <a:t>，且只有第二批样本全部合格才</a:t>
                </a:r>
              </a:p>
              <a:p>
                <a:pPr latinLnBrk="1">
                  <a:lnSpc>
                    <a:spcPts val="3300"/>
                  </a:lnSpc>
                </a:pPr>
                <a:r>
                  <a:rPr lang="en-US" altLang="zh-CN" sz="1800" b="0" i="0">
                    <a:solidFill>
                      <a:srgbClr val="244061"/>
                    </a:solidFill>
                    <a:latin typeface="Times New Roman" pitchFamily="34" charset="0"/>
                    <a:ea typeface="微软雅黑" pitchFamily="34" charset="-122"/>
                    <a:cs typeface="Times New Roman" pitchFamily="34" charset="-120"/>
                  </a:rPr>
                  <a:t>予以接收</a:t>
                </a:r>
                <a:r>
                  <a:rPr lang="en-US" altLang="zh-CN" sz="1800" b="0" i="0" dirty="0">
                    <a:solidFill>
                      <a:srgbClr val="244061"/>
                    </a:solidFill>
                    <a:latin typeface="Times New Roman" pitchFamily="34" charset="0"/>
                    <a:ea typeface="微软雅黑" pitchFamily="34" charset="-122"/>
                    <a:cs typeface="Times New Roman" pitchFamily="34" charset="-120"/>
                  </a:rPr>
                  <a:t>.</a:t>
                </a:r>
                <a:endParaRPr lang="en-US" altLang="zh-CN" sz="1800" dirty="0"/>
              </a:p>
              <a:p>
                <a:pPr latinLnBrk="1">
                  <a:lnSpc>
                    <a:spcPts val="3300"/>
                  </a:lnSpc>
                </a:pPr>
                <a:r>
                  <a:rPr lang="en-US" altLang="zh-CN" b="0" i="0">
                    <a:solidFill>
                      <a:srgbClr val="244061"/>
                    </a:solidFill>
                    <a:latin typeface="SimSun" panose="02010600030101010101" pitchFamily="2" charset="-122"/>
                    <a:ea typeface="微软雅黑" pitchFamily="34" charset="-122"/>
                    <a:cs typeface="Times New Roma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假设拟购买的这批原料的合格率为</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𝑝</m:t>
                    </m:r>
                    <m:r>
                      <a:rPr lang="en-US" altLang="zh-CN" sz="1800" b="0" i="0">
                        <a:solidFill>
                          <a:srgbClr val="244061"/>
                        </a:solidFill>
                        <a:latin typeface="Cambria Math" pitchFamily="34" charset="0"/>
                        <a:ea typeface="Cambria Math" pitchFamily="34" charset="-122"/>
                        <a:cs typeface="Cambria Math" pitchFamily="34" charset="-120"/>
                      </a:rPr>
                      <m:t>(0&lt;</m:t>
                    </m:r>
                    <m:r>
                      <a:rPr lang="en-US" altLang="zh-CN" sz="1800" b="0" i="0">
                        <a:solidFill>
                          <a:srgbClr val="244061"/>
                        </a:solidFill>
                        <a:latin typeface="Cambria Math" pitchFamily="34" charset="0"/>
                        <a:ea typeface="Cambria Math" pitchFamily="34" charset="-122"/>
                        <a:cs typeface="Cambria Math" pitchFamily="34" charset="-120"/>
                      </a:rPr>
                      <m:t>𝑝</m:t>
                    </m:r>
                    <m:r>
                      <a:rPr lang="en-US" altLang="zh-CN" sz="1800" b="0" i="0">
                        <a:solidFill>
                          <a:srgbClr val="244061"/>
                        </a:solidFill>
                        <a:latin typeface="Cambria Math" pitchFamily="34" charset="0"/>
                        <a:ea typeface="Cambria Math" pitchFamily="34" charset="-122"/>
                        <a:cs typeface="Cambria Math" pitchFamily="34" charset="-120"/>
                      </a:rPr>
                      <m:t>&lt;1)</m:t>
                    </m:r>
                  </m:oMath>
                </a14:m>
                <a:r>
                  <a:rPr lang="en-US" altLang="zh-CN" sz="1800" b="0" i="0" dirty="0">
                    <a:solidFill>
                      <a:srgbClr val="244061"/>
                    </a:solidFill>
                    <a:latin typeface="Times New Roman" pitchFamily="34" charset="0"/>
                    <a:ea typeface="微软雅黑" pitchFamily="34" charset="-122"/>
                    <a:cs typeface="Times New Roman" pitchFamily="34" charset="-120"/>
                  </a:rPr>
                  <a:t>，并用</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𝑝</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作为原料中每件产品是合格品的概率</a:t>
                </a:r>
                <a:r>
                  <a:rPr lang="en-US" altLang="zh-CN" sz="1800" b="0" i="0">
                    <a:solidFill>
                      <a:srgbClr val="244061"/>
                    </a:solidFill>
                    <a:latin typeface="Times New Roman" pitchFamily="34" charset="0"/>
                    <a:ea typeface="微软雅黑" pitchFamily="34" charset="-122"/>
                    <a:cs typeface="Times New Roman" pitchFamily="34" charset="-120"/>
                  </a:rPr>
                  <a:t>.分别计算两种</a:t>
                </a:r>
              </a:p>
              <a:p>
                <a:pPr latinLnBrk="1">
                  <a:lnSpc>
                    <a:spcPts val="3100"/>
                  </a:lnSpc>
                </a:pPr>
                <a:r>
                  <a:rPr lang="en-US" altLang="zh-CN" b="0" i="0">
                    <a:solidFill>
                      <a:srgbClr val="244061"/>
                    </a:solidFill>
                    <a:latin typeface="Times New Roman" pitchFamily="34" charset="0"/>
                    <a:ea typeface="微软雅黑" pitchFamily="34" charset="-122"/>
                    <a:cs typeface="Times New Roman" pitchFamily="34" charset="-120"/>
                  </a:rPr>
                  <a:t>方案中这批原料通过检验的概率</a:t>
                </a:r>
                <a:r>
                  <a:rPr lang="en-US" altLang="zh-CN" b="0" i="0" dirty="0">
                    <a:solidFill>
                      <a:srgbClr val="244061"/>
                    </a:solidFill>
                    <a:latin typeface="Times New Roman" pitchFamily="34" charset="0"/>
                    <a:ea typeface="微软雅黑" pitchFamily="34" charset="-122"/>
                    <a:cs typeface="Times New Roman" pitchFamily="34" charset="-120"/>
                  </a:rPr>
                  <a:t>，若你是原料供应商，你希望质检部门采取哪种检验方案?说明理由.</a:t>
                </a:r>
                <a:endParaRPr lang="en-US" altLang="zh-CN" dirty="0"/>
              </a:p>
            </p:txBody>
          </p:sp>
        </mc:Choice>
        <mc:Fallback>
          <p:sp>
            <p:nvSpPr>
              <p:cNvPr id="2" name="QO_4_BD.1_1#83c10d28f?vcp=1&amp;vop=1&amp;pid=a14e82c90&amp;color=36,64,97&amp;vtp=1&amp;bt=1&amp;bbb=1&amp;hb=1"/>
              <p:cNvSpPr>
                <a:spLocks noRot="1" noChangeAspect="1" noMove="1" noResize="1" noEditPoints="1" noAdjustHandles="1" noChangeArrowheads="1" noChangeShapeType="1" noTextEdit="1"/>
              </p:cNvSpPr>
              <p:nvPr/>
            </p:nvSpPr>
            <p:spPr>
              <a:xfrm>
                <a:off x="539496" y="1688293"/>
                <a:ext cx="11109960" cy="3706940"/>
              </a:xfrm>
              <a:prstGeom prst="rect">
                <a:avLst/>
              </a:prstGeom>
              <a:blipFill>
                <a:blip r:embed="rId3"/>
                <a:stretch>
                  <a:fillRect l="-1317" r="-3293" b="-3618"/>
                </a:stretch>
              </a:blipFill>
              <a:ln/>
            </p:spPr>
            <p:txBody>
              <a:bodyPr/>
              <a:lstStyle/>
              <a:p>
                <a:r>
                  <a:rPr lang="zh-CN" altLang="en-US">
                    <a:noFill/>
                  </a:rPr>
                  <a:t> </a:t>
                </a:r>
              </a:p>
            </p:txBody>
          </p:sp>
        </mc:Fallback>
      </mc:AlternateContent>
    </p:spTree>
  </p:cSld>
  <p:clrMapOvr>
    <a:masterClrMapping/>
  </p:clrMapOvr>
  <p:transition/>
</p:sld>
</file>

<file path=ppt/slides/slide7.xml><?xml version="1.0" encoding="utf-8"?>
<p:sld xmlns:a="http://schemas.openxmlformats.org/drawingml/2006/main" xmlns:r="http://schemas.openxmlformats.org/officeDocument/2006/relationships" xmlns:p="http://schemas.openxmlformats.org/presentationml/2006/main">
  <p:cSld name="Slide 7&amp;si=7">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4_AN.2_1#83c10d28f?vcp=1&amp;vop=1&amp;pid=a14e82c90&amp;color=36,64,97&amp;vtp=1&amp;bt=1&amp;bbb=1&amp;hb=1"/>
              <p:cNvSpPr/>
              <p:nvPr/>
            </p:nvSpPr>
            <p:spPr>
              <a:xfrm>
                <a:off x="539496" y="1859997"/>
                <a:ext cx="11109960" cy="3287840"/>
              </a:xfrm>
              <a:prstGeom prst="rect">
                <a:avLst/>
              </a:prstGeom>
              <a:noFill/>
              <a:ln/>
            </p:spPr>
            <p:txBody>
              <a:bodyPr wrap="none" lIns="0" tIns="0" rIns="0" bIns="0" rtlCol="0" anchor="t"/>
              <a:lstStyle/>
              <a:p>
                <a:pPr algn="l" latinLnBrk="1">
                  <a:lnSpc>
                    <a:spcPts val="3300"/>
                  </a:lnSpc>
                </a:pPr>
                <a:r>
                  <a:rPr lang="en-US" altLang="zh-CN" sz="1800" b="0" i="0" dirty="0">
                    <a:solidFill>
                      <a:srgbClr val="6565FF"/>
                    </a:solidFill>
                    <a:latin typeface="Times New Roman" pitchFamily="34" charset="0"/>
                    <a:ea typeface="微软雅黑" pitchFamily="34" charset="-122"/>
                    <a:cs typeface="Times New Roman" pitchFamily="34" charset="-120"/>
                  </a:rPr>
                  <a:t>【解】采用方案一通过检验的概率</a:t>
                </a: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𝑃</m:t>
                        </m:r>
                      </m:e>
                      <m:sub>
                        <m:r>
                          <a:rPr lang="en-US" altLang="zh-CN" sz="1800" b="0" i="0">
                            <a:solidFill>
                              <a:srgbClr val="6565FF"/>
                            </a:solidFill>
                            <a:latin typeface="Cambria Math" pitchFamily="34" charset="0"/>
                            <a:ea typeface="Cambria Math" pitchFamily="34" charset="-122"/>
                            <a:cs typeface="Cambria Math" pitchFamily="34" charset="-120"/>
                          </a:rPr>
                          <m:t>1</m:t>
                        </m:r>
                      </m:sub>
                    </m:sSub>
                    <m:r>
                      <a:rPr lang="en-US" altLang="zh-CN" sz="1800" b="0" i="0">
                        <a:solidFill>
                          <a:srgbClr val="6565FF"/>
                        </a:solidFill>
                        <a:latin typeface="Cambria Math" pitchFamily="34" charset="0"/>
                        <a:ea typeface="Cambria Math" pitchFamily="34" charset="-122"/>
                        <a:cs typeface="Cambria Math" pitchFamily="34" charset="-120"/>
                      </a:rPr>
                      <m:t>=</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𝑝</m:t>
                        </m:r>
                      </m:e>
                      <m:sup>
                        <m:r>
                          <a:rPr lang="en-US" altLang="zh-CN" sz="1800" b="0" i="0">
                            <a:solidFill>
                              <a:srgbClr val="6565FF"/>
                            </a:solidFill>
                            <a:latin typeface="Cambria Math" pitchFamily="34" charset="0"/>
                            <a:ea typeface="Cambria Math" pitchFamily="34" charset="-122"/>
                            <a:cs typeface="Cambria Math" pitchFamily="34" charset="-120"/>
                          </a:rPr>
                          <m:t>10</m:t>
                        </m:r>
                      </m:sup>
                    </m:sSup>
                    <m:r>
                      <a:rPr lang="en-US" altLang="zh-CN" sz="1800" b="0" i="0">
                        <a:solidFill>
                          <a:srgbClr val="6565FF"/>
                        </a:solidFill>
                        <a:latin typeface="Cambria Math" pitchFamily="34" charset="0"/>
                        <a:ea typeface="Cambria Math" pitchFamily="34" charset="-122"/>
                        <a:cs typeface="Cambria Math" pitchFamily="34" charset="-120"/>
                      </a:rPr>
                      <m:t>+</m:t>
                    </m:r>
                    <m:sSubSup>
                      <m:sSubSupPr>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6565FF"/>
                            </a:solidFill>
                            <a:latin typeface="Cambria Math" pitchFamily="34" charset="0"/>
                            <a:ea typeface="Cambria Math" pitchFamily="34" charset="-122"/>
                            <a:cs typeface="Cambria Math" pitchFamily="34" charset="-120"/>
                          </a:rPr>
                          <m:t>C</m:t>
                        </m:r>
                      </m:e>
                      <m:sub>
                        <m:r>
                          <a:rPr lang="en-US" altLang="zh-CN" sz="1800" b="0" i="0">
                            <a:solidFill>
                              <a:srgbClr val="6565FF"/>
                            </a:solidFill>
                            <a:latin typeface="Cambria Math" pitchFamily="34" charset="0"/>
                            <a:ea typeface="Cambria Math" pitchFamily="34" charset="-122"/>
                            <a:cs typeface="Cambria Math" pitchFamily="34" charset="-120"/>
                          </a:rPr>
                          <m:t>10</m:t>
                        </m:r>
                      </m:sub>
                      <m:sup>
                        <m:r>
                          <a:rPr lang="en-US" altLang="zh-CN" sz="1800" b="0" i="0">
                            <a:solidFill>
                              <a:srgbClr val="6565FF"/>
                            </a:solidFill>
                            <a:latin typeface="Cambria Math" pitchFamily="34" charset="0"/>
                            <a:ea typeface="Cambria Math" pitchFamily="34" charset="-122"/>
                            <a:cs typeface="Cambria Math" pitchFamily="34" charset="-120"/>
                          </a:rPr>
                          <m:t>1</m:t>
                        </m:r>
                      </m:sup>
                    </m:sSubSup>
                    <m:r>
                      <a:rPr lang="en-US" altLang="zh-CN" sz="1800" b="0" i="0">
                        <a:solidFill>
                          <a:srgbClr val="6565FF"/>
                        </a:solidFill>
                        <a:latin typeface="Cambria Math" pitchFamily="34" charset="0"/>
                        <a:ea typeface="Cambria Math" pitchFamily="34" charset="-122"/>
                        <a:cs typeface="Cambria Math" pitchFamily="34" charset="-120"/>
                      </a:rPr>
                      <m:t>(1−</m:t>
                    </m:r>
                    <m:r>
                      <a:rPr lang="en-US" altLang="zh-CN" sz="1800" b="0" i="0">
                        <a:solidFill>
                          <a:srgbClr val="6565FF"/>
                        </a:solidFill>
                        <a:latin typeface="Cambria Math" pitchFamily="34" charset="0"/>
                        <a:ea typeface="Cambria Math" pitchFamily="34" charset="-122"/>
                        <a:cs typeface="Cambria Math" pitchFamily="34" charset="-120"/>
                      </a:rPr>
                      <m:t>𝑝</m:t>
                    </m:r>
                    <m:r>
                      <a:rPr lang="en-US" altLang="zh-CN" sz="1800" b="0" i="0">
                        <a:solidFill>
                          <a:srgbClr val="6565FF"/>
                        </a:solidFill>
                        <a:latin typeface="Cambria Math" pitchFamily="34" charset="0"/>
                        <a:ea typeface="Cambria Math" pitchFamily="34" charset="-122"/>
                        <a:cs typeface="Cambria Math" pitchFamily="34" charset="-120"/>
                      </a:rPr>
                      <m:t>)</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𝑝</m:t>
                        </m:r>
                      </m:e>
                      <m:sup>
                        <m:r>
                          <a:rPr lang="en-US" altLang="zh-CN" sz="1800" b="0" i="0">
                            <a:solidFill>
                              <a:srgbClr val="6565FF"/>
                            </a:solidFill>
                            <a:latin typeface="Cambria Math" pitchFamily="34" charset="0"/>
                            <a:ea typeface="Cambria Math" pitchFamily="34" charset="-122"/>
                            <a:cs typeface="Cambria Math" pitchFamily="34" charset="-120"/>
                          </a:rPr>
                          <m:t>9</m:t>
                        </m:r>
                      </m:sup>
                    </m:sSup>
                    <m:r>
                      <a:rPr lang="en-US" altLang="zh-CN" sz="1800" b="0" i="0">
                        <a:solidFill>
                          <a:srgbClr val="6565FF"/>
                        </a:solidFill>
                        <a:latin typeface="Cambria Math" pitchFamily="34" charset="0"/>
                        <a:ea typeface="Cambria Math" pitchFamily="34" charset="-122"/>
                        <a:cs typeface="Cambria Math" pitchFamily="34" charset="-120"/>
                      </a:rPr>
                      <m:t>=</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𝑝</m:t>
                        </m:r>
                      </m:e>
                      <m:sup>
                        <m:r>
                          <a:rPr lang="en-US" altLang="zh-CN" sz="1800" b="0" i="0">
                            <a:solidFill>
                              <a:srgbClr val="6565FF"/>
                            </a:solidFill>
                            <a:latin typeface="Cambria Math" pitchFamily="34" charset="0"/>
                            <a:ea typeface="Cambria Math" pitchFamily="34" charset="-122"/>
                            <a:cs typeface="Cambria Math" pitchFamily="34" charset="-120"/>
                          </a:rPr>
                          <m:t>9</m:t>
                        </m:r>
                      </m:sup>
                    </m:sSup>
                    <m:r>
                      <a:rPr lang="en-US" altLang="zh-CN" sz="1800" b="0" i="0">
                        <a:solidFill>
                          <a:srgbClr val="6565FF"/>
                        </a:solidFill>
                        <a:latin typeface="Cambria Math" pitchFamily="34" charset="0"/>
                        <a:ea typeface="Cambria Math" pitchFamily="34" charset="-122"/>
                        <a:cs typeface="Cambria Math" pitchFamily="34" charset="-120"/>
                      </a:rPr>
                      <m:t>(10−9</m:t>
                    </m:r>
                    <m:r>
                      <a:rPr lang="en-US" altLang="zh-CN" sz="1800" b="0" i="0">
                        <a:solidFill>
                          <a:srgbClr val="6565FF"/>
                        </a:solidFill>
                        <a:latin typeface="Cambria Math" pitchFamily="34" charset="0"/>
                        <a:ea typeface="Cambria Math" pitchFamily="34" charset="-122"/>
                        <a:cs typeface="Cambria Math" pitchFamily="34" charset="-120"/>
                      </a:rPr>
                      <m:t>𝑝</m:t>
                    </m:r>
                    <m:r>
                      <a:rPr lang="en-US" altLang="zh-CN" sz="1800" b="0" i="0">
                        <a:solidFill>
                          <a:srgbClr val="6565FF"/>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3300"/>
                  </a:lnSpc>
                </a:pPr>
                <a:r>
                  <a:rPr lang="en-US" altLang="zh-CN" b="0" i="0">
                    <a:solidFill>
                      <a:srgbClr val="6565FF"/>
                    </a:solidFill>
                    <a:latin typeface="Times New Roman" pitchFamily="34" charset="0"/>
                    <a:ea typeface="微软雅黑" pitchFamily="34" charset="-122"/>
                    <a:cs typeface="Times New Roman" pitchFamily="34" charset="-120"/>
                  </a:rPr>
                  <a:t>采</a:t>
                </a:r>
                <a:r>
                  <a:rPr lang="en-US" altLang="zh-CN" sz="1800" b="0" i="0">
                    <a:solidFill>
                      <a:srgbClr val="6565FF"/>
                    </a:solidFill>
                    <a:latin typeface="Times New Roman" pitchFamily="34" charset="0"/>
                    <a:ea typeface="微软雅黑" pitchFamily="34" charset="-122"/>
                    <a:cs typeface="Times New Roman" pitchFamily="34" charset="-120"/>
                  </a:rPr>
                  <a:t>用方案二通过检验的概率</a:t>
                </a: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𝑃</m:t>
                        </m:r>
                      </m:e>
                      <m:sub>
                        <m:r>
                          <a:rPr lang="en-US" altLang="zh-CN" sz="1800" b="0" i="0">
                            <a:solidFill>
                              <a:srgbClr val="6565FF"/>
                            </a:solidFill>
                            <a:latin typeface="Cambria Math" pitchFamily="34" charset="0"/>
                            <a:ea typeface="Cambria Math" pitchFamily="34" charset="-122"/>
                            <a:cs typeface="Cambria Math" pitchFamily="34" charset="-120"/>
                          </a:rPr>
                          <m:t>2</m:t>
                        </m:r>
                      </m:sub>
                    </m:sSub>
                    <m:r>
                      <a:rPr lang="en-US" altLang="zh-CN" sz="1800" b="0" i="0">
                        <a:solidFill>
                          <a:srgbClr val="6565FF"/>
                        </a:solidFill>
                        <a:latin typeface="Cambria Math" pitchFamily="34" charset="0"/>
                        <a:ea typeface="Cambria Math" pitchFamily="34" charset="-122"/>
                        <a:cs typeface="Cambria Math" pitchFamily="34" charset="-120"/>
                      </a:rPr>
                      <m:t>=</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𝑝</m:t>
                        </m:r>
                      </m:e>
                      <m:sup>
                        <m:r>
                          <a:rPr lang="en-US" altLang="zh-CN" sz="1800" b="0" i="0">
                            <a:solidFill>
                              <a:srgbClr val="6565FF"/>
                            </a:solidFill>
                            <a:latin typeface="Cambria Math" pitchFamily="34" charset="0"/>
                            <a:ea typeface="Cambria Math" pitchFamily="34" charset="-122"/>
                            <a:cs typeface="Cambria Math" pitchFamily="34" charset="-120"/>
                          </a:rPr>
                          <m:t>5</m:t>
                        </m:r>
                      </m:sup>
                    </m:sSup>
                    <m:r>
                      <a:rPr lang="en-US" altLang="zh-CN" sz="1800" b="0" i="0">
                        <a:solidFill>
                          <a:srgbClr val="6565FF"/>
                        </a:solidFill>
                        <a:latin typeface="Cambria Math" pitchFamily="34" charset="0"/>
                        <a:ea typeface="Cambria Math" pitchFamily="34" charset="-122"/>
                        <a:cs typeface="Cambria Math" pitchFamily="34" charset="-120"/>
                      </a:rPr>
                      <m:t>+</m:t>
                    </m:r>
                    <m:sSubSup>
                      <m:sSubSupPr>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6565FF"/>
                            </a:solidFill>
                            <a:latin typeface="Cambria Math" pitchFamily="34" charset="0"/>
                            <a:ea typeface="Cambria Math" pitchFamily="34" charset="-122"/>
                            <a:cs typeface="Cambria Math" pitchFamily="34" charset="-120"/>
                          </a:rPr>
                          <m:t>C</m:t>
                        </m:r>
                      </m:e>
                      <m:sub>
                        <m:r>
                          <a:rPr lang="en-US" altLang="zh-CN" sz="1800" b="0" i="0">
                            <a:solidFill>
                              <a:srgbClr val="6565FF"/>
                            </a:solidFill>
                            <a:latin typeface="Cambria Math" pitchFamily="34" charset="0"/>
                            <a:ea typeface="Cambria Math" pitchFamily="34" charset="-122"/>
                            <a:cs typeface="Cambria Math" pitchFamily="34" charset="-120"/>
                          </a:rPr>
                          <m:t>5</m:t>
                        </m:r>
                      </m:sub>
                      <m:sup>
                        <m:r>
                          <a:rPr lang="en-US" altLang="zh-CN" sz="1800" b="0" i="0">
                            <a:solidFill>
                              <a:srgbClr val="6565FF"/>
                            </a:solidFill>
                            <a:latin typeface="Cambria Math" pitchFamily="34" charset="0"/>
                            <a:ea typeface="Cambria Math" pitchFamily="34" charset="-122"/>
                            <a:cs typeface="Cambria Math" pitchFamily="34" charset="-120"/>
                          </a:rPr>
                          <m:t>1</m:t>
                        </m:r>
                      </m:sup>
                    </m:sSubSup>
                    <m:r>
                      <a:rPr lang="en-US" altLang="zh-CN" sz="1800" b="0" i="0">
                        <a:solidFill>
                          <a:srgbClr val="6565FF"/>
                        </a:solidFill>
                        <a:latin typeface="Cambria Math" pitchFamily="34" charset="0"/>
                        <a:ea typeface="Cambria Math" pitchFamily="34" charset="-122"/>
                        <a:cs typeface="Cambria Math" pitchFamily="34" charset="-120"/>
                      </a:rPr>
                      <m:t>(1−</m:t>
                    </m:r>
                    <m:r>
                      <a:rPr lang="en-US" altLang="zh-CN" sz="1800" b="0" i="0">
                        <a:solidFill>
                          <a:srgbClr val="6565FF"/>
                        </a:solidFill>
                        <a:latin typeface="Cambria Math" pitchFamily="34" charset="0"/>
                        <a:ea typeface="Cambria Math" pitchFamily="34" charset="-122"/>
                        <a:cs typeface="Cambria Math" pitchFamily="34" charset="-120"/>
                      </a:rPr>
                      <m:t>𝑝</m:t>
                    </m:r>
                    <m:r>
                      <a:rPr lang="en-US" altLang="zh-CN" sz="1800" b="0" i="0">
                        <a:solidFill>
                          <a:srgbClr val="6565FF"/>
                        </a:solidFill>
                        <a:latin typeface="Cambria Math" pitchFamily="34" charset="0"/>
                        <a:ea typeface="Cambria Math" pitchFamily="34" charset="-122"/>
                        <a:cs typeface="Cambria Math" pitchFamily="34" charset="-120"/>
                      </a:rPr>
                      <m:t>)</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𝑝</m:t>
                        </m:r>
                      </m:e>
                      <m:sup>
                        <m:r>
                          <a:rPr lang="en-US" altLang="zh-CN" sz="1800" b="0" i="0">
                            <a:solidFill>
                              <a:srgbClr val="6565FF"/>
                            </a:solidFill>
                            <a:latin typeface="Cambria Math" pitchFamily="34" charset="0"/>
                            <a:ea typeface="Cambria Math" pitchFamily="34" charset="-122"/>
                            <a:cs typeface="Cambria Math" pitchFamily="34" charset="-120"/>
                          </a:rPr>
                          <m:t>4</m:t>
                        </m:r>
                      </m:sup>
                    </m:sSup>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𝑝</m:t>
                        </m:r>
                      </m:e>
                      <m:sup>
                        <m:r>
                          <a:rPr lang="en-US" altLang="zh-CN" sz="1800" b="0" i="0">
                            <a:solidFill>
                              <a:srgbClr val="6565FF"/>
                            </a:solidFill>
                            <a:latin typeface="Cambria Math" pitchFamily="34" charset="0"/>
                            <a:ea typeface="Cambria Math" pitchFamily="34" charset="-122"/>
                            <a:cs typeface="Cambria Math" pitchFamily="34" charset="-120"/>
                          </a:rPr>
                          <m:t>5</m:t>
                        </m:r>
                      </m:sup>
                    </m:sSup>
                    <m:r>
                      <a:rPr lang="en-US" altLang="zh-CN" sz="1800" b="0" i="0">
                        <a:solidFill>
                          <a:srgbClr val="6565FF"/>
                        </a:solidFill>
                        <a:latin typeface="Cambria Math" pitchFamily="34" charset="0"/>
                        <a:ea typeface="Cambria Math" pitchFamily="34" charset="-122"/>
                        <a:cs typeface="Cambria Math" pitchFamily="34" charset="-120"/>
                      </a:rPr>
                      <m:t>=</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𝑝</m:t>
                        </m:r>
                      </m:e>
                      <m:sup>
                        <m:r>
                          <a:rPr lang="en-US" altLang="zh-CN" sz="1800" b="0" i="0">
                            <a:solidFill>
                              <a:srgbClr val="6565FF"/>
                            </a:solidFill>
                            <a:latin typeface="Cambria Math" pitchFamily="34" charset="0"/>
                            <a:ea typeface="Cambria Math" pitchFamily="34" charset="-122"/>
                            <a:cs typeface="Cambria Math" pitchFamily="34" charset="-120"/>
                          </a:rPr>
                          <m:t>5</m:t>
                        </m:r>
                      </m:sup>
                    </m:sSup>
                    <m:r>
                      <a:rPr lang="en-US" altLang="zh-CN" sz="1800" b="0" i="0">
                        <a:solidFill>
                          <a:srgbClr val="6565FF"/>
                        </a:solidFill>
                        <a:latin typeface="Cambria Math" pitchFamily="34" charset="0"/>
                        <a:ea typeface="Cambria Math" pitchFamily="34" charset="-122"/>
                        <a:cs typeface="Cambria Math" pitchFamily="34" charset="-120"/>
                      </a:rPr>
                      <m:t>[1+5</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𝑝</m:t>
                        </m:r>
                      </m:e>
                      <m:sup>
                        <m:r>
                          <a:rPr lang="en-US" altLang="zh-CN" sz="1800" b="0" i="0">
                            <a:solidFill>
                              <a:srgbClr val="6565FF"/>
                            </a:solidFill>
                            <a:latin typeface="Cambria Math" pitchFamily="34" charset="0"/>
                            <a:ea typeface="Cambria Math" pitchFamily="34" charset="-122"/>
                            <a:cs typeface="Cambria Math" pitchFamily="34" charset="-120"/>
                          </a:rPr>
                          <m:t>4</m:t>
                        </m:r>
                      </m:sup>
                    </m:sSup>
                    <m:r>
                      <a:rPr lang="en-US" altLang="zh-CN" sz="1800" b="0" i="0">
                        <a:solidFill>
                          <a:srgbClr val="6565FF"/>
                        </a:solidFill>
                        <a:latin typeface="Cambria Math" pitchFamily="34" charset="0"/>
                        <a:ea typeface="Cambria Math" pitchFamily="34" charset="-122"/>
                        <a:cs typeface="Cambria Math" pitchFamily="34" charset="-120"/>
                      </a:rPr>
                      <m:t>(1−</m:t>
                    </m:r>
                    <m:r>
                      <a:rPr lang="en-US" altLang="zh-CN" sz="1800" b="0" i="0">
                        <a:solidFill>
                          <a:srgbClr val="6565FF"/>
                        </a:solidFill>
                        <a:latin typeface="Cambria Math" pitchFamily="34" charset="0"/>
                        <a:ea typeface="Cambria Math" pitchFamily="34" charset="-122"/>
                        <a:cs typeface="Cambria Math" pitchFamily="34" charset="-120"/>
                      </a:rPr>
                      <m:t>𝑝</m:t>
                    </m:r>
                    <m:r>
                      <a:rPr lang="en-US" altLang="zh-CN" sz="1800" b="0" i="0">
                        <a:solidFill>
                          <a:srgbClr val="6565FF"/>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3300"/>
                  </a:lnSpc>
                </a:pPr>
                <a:r>
                  <a:rPr lang="en-US" altLang="zh-CN" b="0" i="0">
                    <a:solidFill>
                      <a:srgbClr val="6565FF"/>
                    </a:solidFill>
                    <a:latin typeface="Times New Roman" pitchFamily="34" charset="0"/>
                    <a:ea typeface="微软雅黑" pitchFamily="34" charset="-122"/>
                    <a:cs typeface="Times New Roman" pitchFamily="34" charset="-120"/>
                  </a:rPr>
                  <a:t>则</a:t>
                </a: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𝑃</m:t>
                        </m:r>
                      </m:e>
                      <m:sub>
                        <m:r>
                          <a:rPr lang="en-US" altLang="zh-CN" sz="1800" b="0" i="0">
                            <a:solidFill>
                              <a:srgbClr val="6565FF"/>
                            </a:solidFill>
                            <a:latin typeface="Cambria Math" pitchFamily="34" charset="0"/>
                            <a:ea typeface="Cambria Math" pitchFamily="34" charset="-122"/>
                            <a:cs typeface="Cambria Math" pitchFamily="34" charset="-120"/>
                          </a:rPr>
                          <m:t>1</m:t>
                        </m:r>
                      </m:sub>
                    </m:sSub>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𝑃</m:t>
                        </m:r>
                      </m:e>
                      <m:sub>
                        <m:r>
                          <a:rPr lang="en-US" altLang="zh-CN" sz="1800" b="0" i="0">
                            <a:solidFill>
                              <a:srgbClr val="6565FF"/>
                            </a:solidFill>
                            <a:latin typeface="Cambria Math" pitchFamily="34" charset="0"/>
                            <a:ea typeface="Cambria Math" pitchFamily="34" charset="-122"/>
                            <a:cs typeface="Cambria Math" pitchFamily="34" charset="-120"/>
                          </a:rPr>
                          <m:t>2</m:t>
                        </m:r>
                      </m:sub>
                    </m:sSub>
                    <m:r>
                      <a:rPr lang="en-US" altLang="zh-CN" sz="1800" b="0" i="0">
                        <a:solidFill>
                          <a:srgbClr val="6565FF"/>
                        </a:solidFill>
                        <a:latin typeface="Cambria Math" pitchFamily="34" charset="0"/>
                        <a:ea typeface="Cambria Math" pitchFamily="34" charset="-122"/>
                        <a:cs typeface="Cambria Math" pitchFamily="34" charset="-120"/>
                      </a:rPr>
                      <m:t>=</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𝑝</m:t>
                        </m:r>
                      </m:e>
                      <m:sup>
                        <m:r>
                          <a:rPr lang="en-US" altLang="zh-CN" sz="1800" b="0" i="0">
                            <a:solidFill>
                              <a:srgbClr val="6565FF"/>
                            </a:solidFill>
                            <a:latin typeface="Cambria Math" pitchFamily="34" charset="0"/>
                            <a:ea typeface="Cambria Math" pitchFamily="34" charset="-122"/>
                            <a:cs typeface="Cambria Math" pitchFamily="34" charset="-120"/>
                          </a:rPr>
                          <m:t>9</m:t>
                        </m:r>
                      </m:sup>
                    </m:sSup>
                    <m:r>
                      <a:rPr lang="en-US" altLang="zh-CN" sz="1800" b="0" i="0">
                        <a:solidFill>
                          <a:srgbClr val="6565FF"/>
                        </a:solidFill>
                        <a:latin typeface="Cambria Math" pitchFamily="34" charset="0"/>
                        <a:ea typeface="Cambria Math" pitchFamily="34" charset="-122"/>
                        <a:cs typeface="Cambria Math" pitchFamily="34" charset="-120"/>
                      </a:rPr>
                      <m:t>(10−9</m:t>
                    </m:r>
                    <m:r>
                      <a:rPr lang="en-US" altLang="zh-CN" sz="1800" b="0" i="0">
                        <a:solidFill>
                          <a:srgbClr val="6565FF"/>
                        </a:solidFill>
                        <a:latin typeface="Cambria Math" pitchFamily="34" charset="0"/>
                        <a:ea typeface="Cambria Math" pitchFamily="34" charset="-122"/>
                        <a:cs typeface="Cambria Math" pitchFamily="34" charset="-120"/>
                      </a:rPr>
                      <m:t>𝑝</m:t>
                    </m:r>
                    <m:r>
                      <a:rPr lang="en-US" altLang="zh-CN" sz="1800" b="0" i="0">
                        <a:solidFill>
                          <a:srgbClr val="6565FF"/>
                        </a:solidFill>
                        <a:latin typeface="Cambria Math" pitchFamily="34" charset="0"/>
                        <a:ea typeface="Cambria Math" pitchFamily="34" charset="-122"/>
                        <a:cs typeface="Cambria Math" pitchFamily="34" charset="-120"/>
                      </a:rPr>
                      <m:t>)−</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𝑝</m:t>
                        </m:r>
                      </m:e>
                      <m:sup>
                        <m:r>
                          <a:rPr lang="en-US" altLang="zh-CN" sz="1800" b="0" i="0">
                            <a:solidFill>
                              <a:srgbClr val="6565FF"/>
                            </a:solidFill>
                            <a:latin typeface="Cambria Math" pitchFamily="34" charset="0"/>
                            <a:ea typeface="Cambria Math" pitchFamily="34" charset="-122"/>
                            <a:cs typeface="Cambria Math" pitchFamily="34" charset="-120"/>
                          </a:rPr>
                          <m:t>5</m:t>
                        </m:r>
                      </m:sup>
                    </m:sSup>
                    <m:r>
                      <a:rPr lang="en-US" altLang="zh-CN" sz="1800" b="0" i="0">
                        <a:solidFill>
                          <a:srgbClr val="6565FF"/>
                        </a:solidFill>
                        <a:latin typeface="Cambria Math" pitchFamily="34" charset="0"/>
                        <a:ea typeface="Cambria Math" pitchFamily="34" charset="-122"/>
                        <a:cs typeface="Cambria Math" pitchFamily="34" charset="-120"/>
                      </a:rPr>
                      <m:t>[1+5</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𝑝</m:t>
                        </m:r>
                      </m:e>
                      <m:sup>
                        <m:r>
                          <a:rPr lang="en-US" altLang="zh-CN" sz="1800" b="0" i="0">
                            <a:solidFill>
                              <a:srgbClr val="6565FF"/>
                            </a:solidFill>
                            <a:latin typeface="Cambria Math" pitchFamily="34" charset="0"/>
                            <a:ea typeface="Cambria Math" pitchFamily="34" charset="-122"/>
                            <a:cs typeface="Cambria Math" pitchFamily="34" charset="-120"/>
                          </a:rPr>
                          <m:t>4</m:t>
                        </m:r>
                      </m:sup>
                    </m:sSup>
                    <m:r>
                      <a:rPr lang="en-US" altLang="zh-CN" sz="1800" b="0" i="0">
                        <a:solidFill>
                          <a:srgbClr val="6565FF"/>
                        </a:solidFill>
                        <a:latin typeface="Cambria Math" pitchFamily="34" charset="0"/>
                        <a:ea typeface="Cambria Math" pitchFamily="34" charset="-122"/>
                        <a:cs typeface="Cambria Math" pitchFamily="34" charset="-120"/>
                      </a:rPr>
                      <m:t>(1−</m:t>
                    </m:r>
                    <m:r>
                      <a:rPr lang="en-US" altLang="zh-CN" sz="1800" b="0" i="0">
                        <a:solidFill>
                          <a:srgbClr val="6565FF"/>
                        </a:solidFill>
                        <a:latin typeface="Cambria Math" pitchFamily="34" charset="0"/>
                        <a:ea typeface="Cambria Math" pitchFamily="34" charset="-122"/>
                        <a:cs typeface="Cambria Math" pitchFamily="34" charset="-120"/>
                      </a:rPr>
                      <m:t>𝑝</m:t>
                    </m:r>
                    <m:r>
                      <a:rPr lang="en-US" altLang="zh-CN" sz="1800" b="0" i="0">
                        <a:solidFill>
                          <a:srgbClr val="6565FF"/>
                        </a:solidFill>
                        <a:latin typeface="Cambria Math" pitchFamily="34" charset="0"/>
                        <a:ea typeface="Cambria Math" pitchFamily="34" charset="-122"/>
                        <a:cs typeface="Cambria Math" pitchFamily="34" charset="-120"/>
                      </a:rPr>
                      <m:t>)]=</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𝑝</m:t>
                        </m:r>
                      </m:e>
                      <m:sup>
                        <m:r>
                          <a:rPr lang="en-US" altLang="zh-CN" sz="1800" b="0" i="0">
                            <a:solidFill>
                              <a:srgbClr val="6565FF"/>
                            </a:solidFill>
                            <a:latin typeface="Cambria Math" pitchFamily="34" charset="0"/>
                            <a:ea typeface="Cambria Math" pitchFamily="34" charset="-122"/>
                            <a:cs typeface="Cambria Math" pitchFamily="34" charset="-120"/>
                          </a:rPr>
                          <m:t>5</m:t>
                        </m:r>
                      </m:sup>
                    </m:sSup>
                    <m:r>
                      <a:rPr lang="en-US" altLang="zh-CN" sz="1800" b="0" i="0">
                        <a:solidFill>
                          <a:srgbClr val="6565FF"/>
                        </a:solidFill>
                        <a:latin typeface="Cambria Math" pitchFamily="34" charset="0"/>
                        <a:ea typeface="Cambria Math" pitchFamily="34" charset="-122"/>
                        <a:cs typeface="Cambria Math" pitchFamily="34" charset="-120"/>
                      </a:rPr>
                      <m:t>[</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𝑝</m:t>
                        </m:r>
                      </m:e>
                      <m:sup>
                        <m:r>
                          <a:rPr lang="en-US" altLang="zh-CN" sz="1800" b="0" i="0">
                            <a:solidFill>
                              <a:srgbClr val="6565FF"/>
                            </a:solidFill>
                            <a:latin typeface="Cambria Math" pitchFamily="34" charset="0"/>
                            <a:ea typeface="Cambria Math" pitchFamily="34" charset="-122"/>
                            <a:cs typeface="Cambria Math" pitchFamily="34" charset="-120"/>
                          </a:rPr>
                          <m:t>4</m:t>
                        </m:r>
                      </m:sup>
                    </m:sSup>
                    <m:r>
                      <a:rPr lang="en-US" altLang="zh-CN" sz="1800" b="0" i="0">
                        <a:solidFill>
                          <a:srgbClr val="6565FF"/>
                        </a:solidFill>
                        <a:latin typeface="Cambria Math" pitchFamily="34" charset="0"/>
                        <a:ea typeface="Cambria Math" pitchFamily="34" charset="-122"/>
                        <a:cs typeface="Cambria Math" pitchFamily="34" charset="-120"/>
                      </a:rPr>
                      <m:t>(10−9</m:t>
                    </m:r>
                    <m:r>
                      <a:rPr lang="en-US" altLang="zh-CN" sz="1800" b="0" i="0">
                        <a:solidFill>
                          <a:srgbClr val="6565FF"/>
                        </a:solidFill>
                        <a:latin typeface="Cambria Math" pitchFamily="34" charset="0"/>
                        <a:ea typeface="Cambria Math" pitchFamily="34" charset="-122"/>
                        <a:cs typeface="Cambria Math" pitchFamily="34" charset="-120"/>
                      </a:rPr>
                      <m:t>𝑝</m:t>
                    </m:r>
                    <m:r>
                      <a:rPr lang="en-US" altLang="zh-CN" sz="1800" b="0" i="0">
                        <a:solidFill>
                          <a:srgbClr val="6565FF"/>
                        </a:solidFill>
                        <a:latin typeface="Cambria Math" pitchFamily="34" charset="0"/>
                        <a:ea typeface="Cambria Math" pitchFamily="34" charset="-122"/>
                        <a:cs typeface="Cambria Math" pitchFamily="34" charset="-120"/>
                      </a:rPr>
                      <m:t>)−1−5</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𝑝</m:t>
                        </m:r>
                      </m:e>
                      <m:sup>
                        <m:r>
                          <a:rPr lang="en-US" altLang="zh-CN" sz="1800" b="0" i="0">
                            <a:solidFill>
                              <a:srgbClr val="6565FF"/>
                            </a:solidFill>
                            <a:latin typeface="Cambria Math" pitchFamily="34" charset="0"/>
                            <a:ea typeface="Cambria Math" pitchFamily="34" charset="-122"/>
                            <a:cs typeface="Cambria Math" pitchFamily="34" charset="-120"/>
                          </a:rPr>
                          <m:t>4</m:t>
                        </m:r>
                      </m:sup>
                    </m:sSup>
                    <m:r>
                      <a:rPr lang="en-US" altLang="zh-CN" sz="1800" b="0" i="0">
                        <a:solidFill>
                          <a:srgbClr val="6565FF"/>
                        </a:solidFill>
                        <a:latin typeface="Cambria Math" pitchFamily="34" charset="0"/>
                        <a:ea typeface="Cambria Math" pitchFamily="34" charset="-122"/>
                        <a:cs typeface="Cambria Math" pitchFamily="34" charset="-120"/>
                      </a:rPr>
                      <m:t>(1−</m:t>
                    </m:r>
                    <m:r>
                      <a:rPr lang="en-US" altLang="zh-CN" sz="1800" b="0" i="0">
                        <a:solidFill>
                          <a:srgbClr val="6565FF"/>
                        </a:solidFill>
                        <a:latin typeface="Cambria Math" pitchFamily="34" charset="0"/>
                        <a:ea typeface="Cambria Math" pitchFamily="34" charset="-122"/>
                        <a:cs typeface="Cambria Math" pitchFamily="34" charset="-120"/>
                      </a:rPr>
                      <m:t>𝑝</m:t>
                    </m:r>
                    <m:r>
                      <a:rPr lang="en-US" altLang="zh-CN" sz="1800" b="0" i="0">
                        <a:solidFill>
                          <a:srgbClr val="6565FF"/>
                        </a:solidFill>
                        <a:latin typeface="Cambria Math" pitchFamily="34" charset="0"/>
                        <a:ea typeface="Cambria Math" pitchFamily="34" charset="-122"/>
                        <a:cs typeface="Cambria Math" pitchFamily="34" charset="-120"/>
                      </a:rPr>
                      <m:t>)]</m:t>
                    </m:r>
                  </m:oMath>
                </a14:m>
                <a:r>
                  <a:rPr lang="en-US" altLang="zh-CN" sz="1800" b="0" i="0" dirty="0">
                    <a:solidFill>
                      <a:srgbClr val="6565FF"/>
                    </a:solidFill>
                    <a:latin typeface="Times New Roman" pitchFamily="34" charset="0"/>
                    <a:ea typeface="微软雅黑" pitchFamily="34" charset="-122"/>
                    <a:cs typeface="Times New Roman" pitchFamily="34" charset="-120"/>
                  </a:rPr>
                  <a:t>，其中</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0&lt;</m:t>
                    </m:r>
                    <m:r>
                      <a:rPr lang="en-US" altLang="zh-CN" sz="1800" b="0" i="0">
                        <a:solidFill>
                          <a:srgbClr val="6565FF"/>
                        </a:solidFill>
                        <a:latin typeface="Cambria Math" pitchFamily="34" charset="0"/>
                        <a:ea typeface="Cambria Math" pitchFamily="34" charset="-122"/>
                        <a:cs typeface="Cambria Math" pitchFamily="34" charset="-120"/>
                      </a:rPr>
                      <m:t>𝑝</m:t>
                    </m:r>
                    <m:r>
                      <a:rPr lang="en-US" altLang="zh-CN" sz="1800" b="0" i="0">
                        <a:solidFill>
                          <a:srgbClr val="6565FF"/>
                        </a:solidFill>
                        <a:latin typeface="Cambria Math" pitchFamily="34" charset="0"/>
                        <a:ea typeface="Cambria Math" pitchFamily="34" charset="-122"/>
                        <a:cs typeface="Cambria Math" pitchFamily="34" charset="-120"/>
                      </a:rPr>
                      <m:t>&lt;1</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3300"/>
                  </a:lnSpc>
                </a:pPr>
                <a:r>
                  <a:rPr lang="en-US" altLang="zh-CN" b="0" i="0">
                    <a:solidFill>
                      <a:srgbClr val="6565FF"/>
                    </a:solidFill>
                    <a:latin typeface="Times New Roman" pitchFamily="34" charset="0"/>
                    <a:ea typeface="微软雅黑" pitchFamily="34" charset="-122"/>
                    <a:cs typeface="Times New Roman" pitchFamily="34" charset="-120"/>
                  </a:rPr>
                  <a:t>令</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𝑓</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𝑝</m:t>
                    </m:r>
                    <m:r>
                      <a:rPr lang="en-US" altLang="zh-CN" sz="1800" b="0" i="0">
                        <a:solidFill>
                          <a:srgbClr val="6565FF"/>
                        </a:solidFill>
                        <a:latin typeface="Cambria Math" pitchFamily="34" charset="0"/>
                        <a:ea typeface="Cambria Math" pitchFamily="34" charset="-122"/>
                        <a:cs typeface="Cambria Math" pitchFamily="34" charset="-120"/>
                      </a:rPr>
                      <m:t>)=</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𝑝</m:t>
                        </m:r>
                      </m:e>
                      <m:sup>
                        <m:r>
                          <a:rPr lang="en-US" altLang="zh-CN" sz="1800" b="0" i="0">
                            <a:solidFill>
                              <a:srgbClr val="6565FF"/>
                            </a:solidFill>
                            <a:latin typeface="Cambria Math" pitchFamily="34" charset="0"/>
                            <a:ea typeface="Cambria Math" pitchFamily="34" charset="-122"/>
                            <a:cs typeface="Cambria Math" pitchFamily="34" charset="-120"/>
                          </a:rPr>
                          <m:t>4</m:t>
                        </m:r>
                      </m:sup>
                    </m:sSup>
                    <m:r>
                      <a:rPr lang="en-US" altLang="zh-CN" sz="1800" b="0" i="0">
                        <a:solidFill>
                          <a:srgbClr val="6565FF"/>
                        </a:solidFill>
                        <a:latin typeface="Cambria Math" pitchFamily="34" charset="0"/>
                        <a:ea typeface="Cambria Math" pitchFamily="34" charset="-122"/>
                        <a:cs typeface="Cambria Math" pitchFamily="34" charset="-120"/>
                      </a:rPr>
                      <m:t>(10−9</m:t>
                    </m:r>
                    <m:r>
                      <a:rPr lang="en-US" altLang="zh-CN" sz="1800" b="0" i="0">
                        <a:solidFill>
                          <a:srgbClr val="6565FF"/>
                        </a:solidFill>
                        <a:latin typeface="Cambria Math" pitchFamily="34" charset="0"/>
                        <a:ea typeface="Cambria Math" pitchFamily="34" charset="-122"/>
                        <a:cs typeface="Cambria Math" pitchFamily="34" charset="-120"/>
                      </a:rPr>
                      <m:t>𝑝</m:t>
                    </m:r>
                    <m:r>
                      <a:rPr lang="en-US" altLang="zh-CN" sz="1800" b="0" i="0">
                        <a:solidFill>
                          <a:srgbClr val="6565FF"/>
                        </a:solidFill>
                        <a:latin typeface="Cambria Math" pitchFamily="34" charset="0"/>
                        <a:ea typeface="Cambria Math" pitchFamily="34" charset="-122"/>
                        <a:cs typeface="Cambria Math" pitchFamily="34" charset="-120"/>
                      </a:rPr>
                      <m:t>)−1−5</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𝑝</m:t>
                        </m:r>
                      </m:e>
                      <m:sup>
                        <m:r>
                          <a:rPr lang="en-US" altLang="zh-CN" sz="1800" b="0" i="0">
                            <a:solidFill>
                              <a:srgbClr val="6565FF"/>
                            </a:solidFill>
                            <a:latin typeface="Cambria Math" pitchFamily="34" charset="0"/>
                            <a:ea typeface="Cambria Math" pitchFamily="34" charset="-122"/>
                            <a:cs typeface="Cambria Math" pitchFamily="34" charset="-120"/>
                          </a:rPr>
                          <m:t>4</m:t>
                        </m:r>
                      </m:sup>
                    </m:sSup>
                    <m:r>
                      <a:rPr lang="en-US" altLang="zh-CN" sz="1800" b="0" i="0">
                        <a:solidFill>
                          <a:srgbClr val="6565FF"/>
                        </a:solidFill>
                        <a:latin typeface="Cambria Math" pitchFamily="34" charset="0"/>
                        <a:ea typeface="Cambria Math" pitchFamily="34" charset="-122"/>
                        <a:cs typeface="Cambria Math" pitchFamily="34" charset="-120"/>
                      </a:rPr>
                      <m:t>(1−</m:t>
                    </m:r>
                    <m:r>
                      <a:rPr lang="en-US" altLang="zh-CN" sz="1800" b="0" i="0">
                        <a:solidFill>
                          <a:srgbClr val="6565FF"/>
                        </a:solidFill>
                        <a:latin typeface="Cambria Math" pitchFamily="34" charset="0"/>
                        <a:ea typeface="Cambria Math" pitchFamily="34" charset="-122"/>
                        <a:cs typeface="Cambria Math" pitchFamily="34" charset="-120"/>
                      </a:rPr>
                      <m:t>𝑝</m:t>
                    </m:r>
                    <m:r>
                      <a:rPr lang="en-US" altLang="zh-CN" sz="1800" b="0" i="0">
                        <a:solidFill>
                          <a:srgbClr val="6565FF"/>
                        </a:solidFill>
                        <a:latin typeface="Cambria Math" pitchFamily="34" charset="0"/>
                        <a:ea typeface="Cambria Math" pitchFamily="34" charset="-122"/>
                        <a:cs typeface="Cambria Math" pitchFamily="34" charset="-120"/>
                      </a:rPr>
                      <m:t>)=−4</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𝑝</m:t>
                        </m:r>
                      </m:e>
                      <m:sup>
                        <m:r>
                          <a:rPr lang="en-US" altLang="zh-CN" sz="1800" b="0" i="0">
                            <a:solidFill>
                              <a:srgbClr val="6565FF"/>
                            </a:solidFill>
                            <a:latin typeface="Cambria Math" pitchFamily="34" charset="0"/>
                            <a:ea typeface="Cambria Math" pitchFamily="34" charset="-122"/>
                            <a:cs typeface="Cambria Math" pitchFamily="34" charset="-120"/>
                          </a:rPr>
                          <m:t>5</m:t>
                        </m:r>
                      </m:sup>
                    </m:sSup>
                    <m:r>
                      <a:rPr lang="en-US" altLang="zh-CN" sz="1800" b="0" i="0">
                        <a:solidFill>
                          <a:srgbClr val="6565FF"/>
                        </a:solidFill>
                        <a:latin typeface="Cambria Math" pitchFamily="34" charset="0"/>
                        <a:ea typeface="Cambria Math" pitchFamily="34" charset="-122"/>
                        <a:cs typeface="Cambria Math" pitchFamily="34" charset="-120"/>
                      </a:rPr>
                      <m:t>+5</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𝑝</m:t>
                        </m:r>
                      </m:e>
                      <m:sup>
                        <m:r>
                          <a:rPr lang="en-US" altLang="zh-CN" sz="1800" b="0" i="0">
                            <a:solidFill>
                              <a:srgbClr val="6565FF"/>
                            </a:solidFill>
                            <a:latin typeface="Cambria Math" pitchFamily="34" charset="0"/>
                            <a:ea typeface="Cambria Math" pitchFamily="34" charset="-122"/>
                            <a:cs typeface="Cambria Math" pitchFamily="34" charset="-120"/>
                          </a:rPr>
                          <m:t>4</m:t>
                        </m:r>
                      </m:sup>
                    </m:sSup>
                    <m:r>
                      <a:rPr lang="en-US" altLang="zh-CN" sz="1800" b="0" i="0">
                        <a:solidFill>
                          <a:srgbClr val="6565FF"/>
                        </a:solidFill>
                        <a:latin typeface="Cambria Math" pitchFamily="34" charset="0"/>
                        <a:ea typeface="Cambria Math" pitchFamily="34" charset="-122"/>
                        <a:cs typeface="Cambria Math" pitchFamily="34" charset="-120"/>
                      </a:rPr>
                      <m:t>−1</m:t>
                    </m:r>
                  </m:oMath>
                </a14:m>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0&lt;</m:t>
                    </m:r>
                    <m:r>
                      <a:rPr lang="en-US" altLang="zh-CN" sz="1800" b="0" i="0">
                        <a:solidFill>
                          <a:srgbClr val="6565FF"/>
                        </a:solidFill>
                        <a:latin typeface="Cambria Math" pitchFamily="34" charset="0"/>
                        <a:ea typeface="Cambria Math" pitchFamily="34" charset="-122"/>
                        <a:cs typeface="Cambria Math" pitchFamily="34" charset="-120"/>
                      </a:rPr>
                      <m:t>𝑝</m:t>
                    </m:r>
                    <m:r>
                      <a:rPr lang="en-US" altLang="zh-CN" sz="1800" b="0" i="0">
                        <a:solidFill>
                          <a:srgbClr val="6565FF"/>
                        </a:solidFill>
                        <a:latin typeface="Cambria Math" pitchFamily="34" charset="0"/>
                        <a:ea typeface="Cambria Math" pitchFamily="34" charset="-122"/>
                        <a:cs typeface="Cambria Math" pitchFamily="34" charset="-120"/>
                      </a:rPr>
                      <m:t>&lt;1</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3300"/>
                  </a:lnSpc>
                </a:pPr>
                <a:r>
                  <a:rPr lang="en-US" altLang="zh-CN" b="0" i="0">
                    <a:solidFill>
                      <a:srgbClr val="6565FF"/>
                    </a:solidFill>
                    <a:latin typeface="Times New Roman" pitchFamily="34" charset="0"/>
                    <a:ea typeface="微软雅黑" pitchFamily="34" charset="-122"/>
                    <a:cs typeface="Times New Roman" pitchFamily="34" charset="-120"/>
                  </a:rPr>
                  <a:t>则</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𝑓</m:t>
                    </m:r>
                    <m:r>
                      <m:rPr>
                        <m:nor/>
                      </m:rPr>
                      <a:rPr lang="en-US" altLang="zh-CN" sz="1800" b="0" i="0">
                        <a:solidFill>
                          <a:srgbClr val="6565FF"/>
                        </a:solidFill>
                        <a:latin typeface="Cambria Math" pitchFamily="34" charset="0"/>
                        <a:ea typeface="Cambria Math" pitchFamily="34" charset="-122"/>
                        <a:cs typeface="Cambria Math" pitchFamily="34" charset="-120"/>
                      </a:rPr>
                      <m:t> </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𝑝</m:t>
                    </m:r>
                    <m:r>
                      <a:rPr lang="en-US" altLang="zh-CN" sz="1800" b="0" i="0">
                        <a:solidFill>
                          <a:srgbClr val="6565FF"/>
                        </a:solidFill>
                        <a:latin typeface="Cambria Math" pitchFamily="34" charset="0"/>
                        <a:ea typeface="Cambria Math" pitchFamily="34" charset="-122"/>
                        <a:cs typeface="Cambria Math" pitchFamily="34" charset="-120"/>
                      </a:rPr>
                      <m:t>)=−20</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𝑝</m:t>
                        </m:r>
                      </m:e>
                      <m:sup>
                        <m:r>
                          <a:rPr lang="en-US" altLang="zh-CN" sz="1800" b="0" i="0">
                            <a:solidFill>
                              <a:srgbClr val="6565FF"/>
                            </a:solidFill>
                            <a:latin typeface="Cambria Math" pitchFamily="34" charset="0"/>
                            <a:ea typeface="Cambria Math" pitchFamily="34" charset="-122"/>
                            <a:cs typeface="Cambria Math" pitchFamily="34" charset="-120"/>
                          </a:rPr>
                          <m:t>4</m:t>
                        </m:r>
                      </m:sup>
                    </m:sSup>
                    <m:r>
                      <a:rPr lang="en-US" altLang="zh-CN" sz="1800" b="0" i="0">
                        <a:solidFill>
                          <a:srgbClr val="6565FF"/>
                        </a:solidFill>
                        <a:latin typeface="Cambria Math" pitchFamily="34" charset="0"/>
                        <a:ea typeface="Cambria Math" pitchFamily="34" charset="-122"/>
                        <a:cs typeface="Cambria Math" pitchFamily="34" charset="-120"/>
                      </a:rPr>
                      <m:t>+20</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𝑝</m:t>
                        </m:r>
                      </m:e>
                      <m:sup>
                        <m:r>
                          <a:rPr lang="en-US" altLang="zh-CN" sz="1800" b="0" i="0">
                            <a:solidFill>
                              <a:srgbClr val="6565FF"/>
                            </a:solidFill>
                            <a:latin typeface="Cambria Math" pitchFamily="34" charset="0"/>
                            <a:ea typeface="Cambria Math" pitchFamily="34" charset="-122"/>
                            <a:cs typeface="Cambria Math" pitchFamily="34" charset="-120"/>
                          </a:rPr>
                          <m:t>3</m:t>
                        </m:r>
                      </m:sup>
                    </m:sSup>
                    <m:r>
                      <a:rPr lang="en-US" altLang="zh-CN" sz="1800" b="0" i="0">
                        <a:solidFill>
                          <a:srgbClr val="6565FF"/>
                        </a:solidFill>
                        <a:latin typeface="Cambria Math" pitchFamily="34" charset="0"/>
                        <a:ea typeface="Cambria Math" pitchFamily="34" charset="-122"/>
                        <a:cs typeface="Cambria Math" pitchFamily="34" charset="-120"/>
                      </a:rPr>
                      <m:t>=20</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𝑝</m:t>
                        </m:r>
                      </m:e>
                      <m:sup>
                        <m:r>
                          <a:rPr lang="en-US" altLang="zh-CN" sz="1800" b="0" i="0">
                            <a:solidFill>
                              <a:srgbClr val="6565FF"/>
                            </a:solidFill>
                            <a:latin typeface="Cambria Math" pitchFamily="34" charset="0"/>
                            <a:ea typeface="Cambria Math" pitchFamily="34" charset="-122"/>
                            <a:cs typeface="Cambria Math" pitchFamily="34" charset="-120"/>
                          </a:rPr>
                          <m:t>3</m:t>
                        </m:r>
                      </m:sup>
                    </m:sSup>
                    <m:r>
                      <a:rPr lang="en-US" altLang="zh-CN" sz="1800" b="0" i="0">
                        <a:solidFill>
                          <a:srgbClr val="6565FF"/>
                        </a:solidFill>
                        <a:latin typeface="Cambria Math" pitchFamily="34" charset="0"/>
                        <a:ea typeface="Cambria Math" pitchFamily="34" charset="-122"/>
                        <a:cs typeface="Cambria Math" pitchFamily="34" charset="-120"/>
                      </a:rPr>
                      <m:t>(1−</m:t>
                    </m:r>
                    <m:r>
                      <a:rPr lang="en-US" altLang="zh-CN" sz="1800" b="0" i="0">
                        <a:solidFill>
                          <a:srgbClr val="6565FF"/>
                        </a:solidFill>
                        <a:latin typeface="Cambria Math" pitchFamily="34" charset="0"/>
                        <a:ea typeface="Cambria Math" pitchFamily="34" charset="-122"/>
                        <a:cs typeface="Cambria Math" pitchFamily="34" charset="-120"/>
                      </a:rPr>
                      <m:t>𝑝</m:t>
                    </m:r>
                    <m:r>
                      <a:rPr lang="en-US" altLang="zh-CN" sz="1800" b="0" i="0">
                        <a:solidFill>
                          <a:srgbClr val="6565FF"/>
                        </a:solidFill>
                        <a:latin typeface="Cambria Math" pitchFamily="34" charset="0"/>
                        <a:ea typeface="Cambria Math" pitchFamily="34" charset="-122"/>
                        <a:cs typeface="Cambria Math" pitchFamily="34" charset="-120"/>
                      </a:rPr>
                      <m:t>)&gt;0</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3300"/>
                  </a:lnSpc>
                </a:pPr>
                <a:r>
                  <a:rPr lang="en-US" altLang="zh-CN" b="0" i="0">
                    <a:solidFill>
                      <a:srgbClr val="6565FF"/>
                    </a:solidFill>
                    <a:latin typeface="Times New Roman" pitchFamily="34" charset="0"/>
                    <a:ea typeface="微软雅黑" pitchFamily="34" charset="-122"/>
                    <a:cs typeface="Times New Roman" pitchFamily="34" charset="-120"/>
                  </a:rPr>
                  <a:t>所</a:t>
                </a:r>
                <a:r>
                  <a:rPr lang="en-US" altLang="zh-CN" sz="1800" b="0" i="0">
                    <a:solidFill>
                      <a:srgbClr val="6565FF"/>
                    </a:solidFill>
                    <a:latin typeface="Times New Roman" pitchFamily="34" charset="0"/>
                    <a:ea typeface="微软雅黑" pitchFamily="34" charset="-122"/>
                    <a:cs typeface="Times New Roman" pitchFamily="34" charset="-120"/>
                  </a:rPr>
                  <a:t>以函数</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𝑓</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𝑝</m:t>
                    </m:r>
                    <m:r>
                      <a:rPr lang="en-US" altLang="zh-CN" sz="1800" b="0" i="0">
                        <a:solidFill>
                          <a:srgbClr val="6565FF"/>
                        </a:solidFill>
                        <a:latin typeface="Cambria Math" pitchFamily="34" charset="0"/>
                        <a:ea typeface="Cambria Math" pitchFamily="34" charset="-122"/>
                        <a:cs typeface="Cambria Math" pitchFamily="34" charset="-120"/>
                      </a:rPr>
                      <m:t>)</m:t>
                    </m:r>
                  </m:oMath>
                </a14:m>
                <a:r>
                  <a:rPr lang="en-US" altLang="zh-CN" sz="1800" b="0" i="0" dirty="0">
                    <a:solidFill>
                      <a:srgbClr val="6565FF"/>
                    </a:solidFill>
                    <a:latin typeface="Times New Roman" pitchFamily="34" charset="0"/>
                    <a:ea typeface="微软雅黑" pitchFamily="34" charset="-122"/>
                    <a:cs typeface="Times New Roman" pitchFamily="34" charset="-120"/>
                  </a:rPr>
                  <a:t>在</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(0,1)</m:t>
                    </m:r>
                  </m:oMath>
                </a14:m>
                <a:r>
                  <a:rPr lang="en-US" altLang="zh-CN" sz="1800" b="0" i="0" dirty="0">
                    <a:solidFill>
                      <a:srgbClr val="6565FF"/>
                    </a:solidFill>
                    <a:latin typeface="Times New Roman" pitchFamily="34" charset="0"/>
                    <a:ea typeface="微软雅黑" pitchFamily="34" charset="-122"/>
                    <a:cs typeface="Times New Roman" pitchFamily="34" charset="-120"/>
                  </a:rPr>
                  <a:t>上单调递增，故</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𝑓</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𝑝</m:t>
                    </m:r>
                    <m:r>
                      <a:rPr lang="en-US" altLang="zh-CN" sz="1800" b="0" i="0">
                        <a:solidFill>
                          <a:srgbClr val="6565FF"/>
                        </a:solidFill>
                        <a:latin typeface="Cambria Math" pitchFamily="34" charset="0"/>
                        <a:ea typeface="Cambria Math" pitchFamily="34" charset="-122"/>
                        <a:cs typeface="Cambria Math" pitchFamily="34" charset="-120"/>
                      </a:rPr>
                      <m:t>)&lt;</m:t>
                    </m:r>
                    <m:r>
                      <a:rPr lang="en-US" altLang="zh-CN" sz="1800" b="0" i="0">
                        <a:solidFill>
                          <a:srgbClr val="6565FF"/>
                        </a:solidFill>
                        <a:latin typeface="Cambria Math" pitchFamily="34" charset="0"/>
                        <a:ea typeface="Cambria Math" pitchFamily="34" charset="-122"/>
                        <a:cs typeface="Cambria Math" pitchFamily="34" charset="-120"/>
                      </a:rPr>
                      <m:t>𝑓</m:t>
                    </m:r>
                    <m:r>
                      <a:rPr lang="en-US" altLang="zh-CN" sz="1800" b="0" i="0">
                        <a:solidFill>
                          <a:srgbClr val="6565FF"/>
                        </a:solidFill>
                        <a:latin typeface="Cambria Math" pitchFamily="34" charset="0"/>
                        <a:ea typeface="Cambria Math" pitchFamily="34" charset="-122"/>
                        <a:cs typeface="Cambria Math" pitchFamily="34" charset="-120"/>
                      </a:rPr>
                      <m:t>(1)=0</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3300"/>
                  </a:lnSpc>
                </a:pPr>
                <a:r>
                  <a:rPr lang="en-US" altLang="zh-CN" b="0" i="0">
                    <a:solidFill>
                      <a:srgbClr val="6565FF"/>
                    </a:solidFill>
                    <a:latin typeface="Times New Roman" pitchFamily="34" charset="0"/>
                    <a:ea typeface="微软雅黑" pitchFamily="34" charset="-122"/>
                    <a:cs typeface="Times New Roman" pitchFamily="34" charset="-120"/>
                  </a:rPr>
                  <a:t>即</a:t>
                </a: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𝑃</m:t>
                        </m:r>
                      </m:e>
                      <m:sub>
                        <m:r>
                          <a:rPr lang="en-US" altLang="zh-CN" sz="1800" b="0" i="0">
                            <a:solidFill>
                              <a:srgbClr val="6565FF"/>
                            </a:solidFill>
                            <a:latin typeface="Cambria Math" pitchFamily="34" charset="0"/>
                            <a:ea typeface="Cambria Math" pitchFamily="34" charset="-122"/>
                            <a:cs typeface="Cambria Math" pitchFamily="34" charset="-120"/>
                          </a:rPr>
                          <m:t>1</m:t>
                        </m:r>
                      </m:sub>
                    </m:sSub>
                    <m:r>
                      <a:rPr lang="en-US" altLang="zh-CN" sz="1800" b="0" i="0">
                        <a:solidFill>
                          <a:srgbClr val="6565FF"/>
                        </a:solidFill>
                        <a:latin typeface="Cambria Math" pitchFamily="34" charset="0"/>
                        <a:ea typeface="Cambria Math" pitchFamily="34" charset="-122"/>
                        <a:cs typeface="Cambria Math" pitchFamily="34" charset="-120"/>
                      </a:rPr>
                      <m:t>&lt;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𝑃</m:t>
                        </m:r>
                      </m:e>
                      <m:sub>
                        <m:r>
                          <a:rPr lang="en-US" altLang="zh-CN" sz="1800" b="0" i="0">
                            <a:solidFill>
                              <a:srgbClr val="6565FF"/>
                            </a:solidFill>
                            <a:latin typeface="Cambria Math" pitchFamily="34" charset="0"/>
                            <a:ea typeface="Cambria Math" pitchFamily="34" charset="-122"/>
                            <a:cs typeface="Cambria Math" pitchFamily="34" charset="-120"/>
                          </a:rPr>
                          <m:t>2</m:t>
                        </m:r>
                      </m:sub>
                    </m:sSub>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，故原料供应商更希望该工厂的质检部门采取的检验方案为方案二</a:t>
                </a:r>
                <a:r>
                  <a:rPr lang="en-US" altLang="zh-CN" sz="1800" b="0" i="0">
                    <a:solidFill>
                      <a:srgbClr val="6565FF"/>
                    </a:solidFill>
                    <a:latin typeface="Times New Roman" pitchFamily="34" charset="0"/>
                    <a:ea typeface="微软雅黑" pitchFamily="34" charset="-122"/>
                    <a:cs typeface="Times New Roman" pitchFamily="34" charset="-120"/>
                  </a:rPr>
                  <a:t>，因为采用方案二时原料通过检验</a:t>
                </a:r>
              </a:p>
              <a:p>
                <a:pPr latinLnBrk="1">
                  <a:lnSpc>
                    <a:spcPts val="3100"/>
                  </a:lnSpc>
                </a:pPr>
                <a:r>
                  <a:rPr lang="en-US" altLang="zh-CN" b="0" i="0">
                    <a:solidFill>
                      <a:srgbClr val="6565FF"/>
                    </a:solidFill>
                    <a:latin typeface="Times New Roman" pitchFamily="34" charset="0"/>
                    <a:ea typeface="微软雅黑" pitchFamily="34" charset="-122"/>
                    <a:cs typeface="Times New Roman" pitchFamily="34" charset="-120"/>
                  </a:rPr>
                  <a:t>的概率更高</a:t>
                </a:r>
                <a:r>
                  <a:rPr lang="en-US" altLang="zh-CN" b="0" i="0" dirty="0">
                    <a:solidFill>
                      <a:srgbClr val="6565FF"/>
                    </a:solidFill>
                    <a:latin typeface="Times New Roman" pitchFamily="34" charset="0"/>
                    <a:ea typeface="微软雅黑" pitchFamily="34" charset="-122"/>
                    <a:cs typeface="Times New Roman" pitchFamily="34" charset="-120"/>
                  </a:rPr>
                  <a:t>.</a:t>
                </a:r>
                <a:endParaRPr lang="en-US" altLang="zh-CN" dirty="0"/>
              </a:p>
            </p:txBody>
          </p:sp>
        </mc:Choice>
        <mc:Fallback>
          <p:sp>
            <p:nvSpPr>
              <p:cNvPr id="2" name="QO_4_AN.2_1#83c10d28f?vcp=1&amp;vop=1&amp;pid=a14e82c90&amp;color=36,64,97&amp;vtp=1&amp;bt=1&amp;bbb=1&amp;hb=1"/>
              <p:cNvSpPr>
                <a:spLocks noRot="1" noChangeAspect="1" noMove="1" noResize="1" noEditPoints="1" noAdjustHandles="1" noChangeArrowheads="1" noChangeShapeType="1" noTextEdit="1"/>
              </p:cNvSpPr>
              <p:nvPr/>
            </p:nvSpPr>
            <p:spPr>
              <a:xfrm>
                <a:off x="539496" y="1859997"/>
                <a:ext cx="11109960" cy="3287840"/>
              </a:xfrm>
              <a:prstGeom prst="rect">
                <a:avLst/>
              </a:prstGeom>
              <a:blipFill>
                <a:blip r:embed="rId3"/>
                <a:stretch>
                  <a:fillRect l="-1317" r="-714" b="-4453"/>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anim calcmode="lin" valueType="num">
                                      <p:cBhvr>
                                        <p:cTn id="8" dur="500" fill="hold"/>
                                        <p:tgtEl>
                                          <p:spTgt spid="2">
                                            <p:bg/>
                                          </p:spTgt>
                                        </p:tgtEl>
                                        <p:attrNameLst>
                                          <p:attrName>ppt_x</p:attrName>
                                        </p:attrNameLst>
                                      </p:cBhvr>
                                      <p:tavLst>
                                        <p:tav tm="0">
                                          <p:val>
                                            <p:strVal val="#ppt_x"/>
                                          </p:val>
                                        </p:tav>
                                        <p:tav tm="100000">
                                          <p:val>
                                            <p:strVal val="#ppt_x"/>
                                          </p:val>
                                        </p:tav>
                                      </p:tavLst>
                                    </p:anim>
                                    <p:anim calcmode="lin" valueType="num">
                                      <p:cBhvr>
                                        <p:cTn id="9" dur="500" fill="hold"/>
                                        <p:tgtEl>
                                          <p:spTgt spid="2">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2">
                                            <p:txEl>
                                              <p:pRg st="0" end="0"/>
                                            </p:txEl>
                                          </p:spTgt>
                                        </p:tgtEl>
                                        <p:attrNameLst>
                                          <p:attrName>style.visibility</p:attrName>
                                        </p:attrNameLst>
                                      </p:cBhvr>
                                      <p:to>
                                        <p:strVal val="visible"/>
                                      </p:to>
                                    </p:set>
                                    <p:animEffect transition="in" filter="fade">
                                      <p:cBhvr>
                                        <p:cTn id="12" dur="500"/>
                                        <p:tgtEl>
                                          <p:spTgt spid="2">
                                            <p:txEl>
                                              <p:pRg st="0" end="0"/>
                                            </p:txEl>
                                          </p:spTgt>
                                        </p:tgtEl>
                                      </p:cBhvr>
                                    </p:animEffect>
                                    <p:anim calcmode="lin" valueType="num">
                                      <p:cBhvr>
                                        <p:cTn id="13"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2">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2">
                                            <p:txEl>
                                              <p:pRg st="1" end="1"/>
                                            </p:txEl>
                                          </p:spTgt>
                                        </p:tgtEl>
                                        <p:attrNameLst>
                                          <p:attrName>style.visibility</p:attrName>
                                        </p:attrNameLst>
                                      </p:cBhvr>
                                      <p:to>
                                        <p:strVal val="visible"/>
                                      </p:to>
                                    </p:set>
                                    <p:animEffect transition="in" filter="fade">
                                      <p:cBhvr>
                                        <p:cTn id="17" dur="500"/>
                                        <p:tgtEl>
                                          <p:spTgt spid="2">
                                            <p:txEl>
                                              <p:pRg st="1" end="1"/>
                                            </p:txEl>
                                          </p:spTgt>
                                        </p:tgtEl>
                                      </p:cBhvr>
                                    </p:animEffect>
                                    <p:anim calcmode="lin" valueType="num">
                                      <p:cBhvr>
                                        <p:cTn id="18"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2">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2">
                                            <p:txEl>
                                              <p:pRg st="2" end="2"/>
                                            </p:txEl>
                                          </p:spTgt>
                                        </p:tgtEl>
                                        <p:attrNameLst>
                                          <p:attrName>style.visibility</p:attrName>
                                        </p:attrNameLst>
                                      </p:cBhvr>
                                      <p:to>
                                        <p:strVal val="visible"/>
                                      </p:to>
                                    </p:set>
                                    <p:animEffect transition="in" filter="fade">
                                      <p:cBhvr>
                                        <p:cTn id="22" dur="500"/>
                                        <p:tgtEl>
                                          <p:spTgt spid="2">
                                            <p:txEl>
                                              <p:pRg st="2" end="2"/>
                                            </p:txEl>
                                          </p:spTgt>
                                        </p:tgtEl>
                                      </p:cBhvr>
                                    </p:animEffect>
                                    <p:anim calcmode="lin" valueType="num">
                                      <p:cBhvr>
                                        <p:cTn id="23"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2">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2">
                                            <p:txEl>
                                              <p:pRg st="3" end="3"/>
                                            </p:txEl>
                                          </p:spTgt>
                                        </p:tgtEl>
                                        <p:attrNameLst>
                                          <p:attrName>style.visibility</p:attrName>
                                        </p:attrNameLst>
                                      </p:cBhvr>
                                      <p:to>
                                        <p:strVal val="visible"/>
                                      </p:to>
                                    </p:set>
                                    <p:animEffect transition="in" filter="fade">
                                      <p:cBhvr>
                                        <p:cTn id="27" dur="500"/>
                                        <p:tgtEl>
                                          <p:spTgt spid="2">
                                            <p:txEl>
                                              <p:pRg st="3" end="3"/>
                                            </p:txEl>
                                          </p:spTgt>
                                        </p:tgtEl>
                                      </p:cBhvr>
                                    </p:animEffect>
                                    <p:anim calcmode="lin" valueType="num">
                                      <p:cBhvr>
                                        <p:cTn id="28" dur="500" fill="hold"/>
                                        <p:tgtEl>
                                          <p:spTgt spid="2">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2">
                                            <p:txEl>
                                              <p:pRg st="3" end="3"/>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2">
                                            <p:txEl>
                                              <p:pRg st="4" end="4"/>
                                            </p:txEl>
                                          </p:spTgt>
                                        </p:tgtEl>
                                        <p:attrNameLst>
                                          <p:attrName>style.visibility</p:attrName>
                                        </p:attrNameLst>
                                      </p:cBhvr>
                                      <p:to>
                                        <p:strVal val="visible"/>
                                      </p:to>
                                    </p:set>
                                    <p:animEffect transition="in" filter="fade">
                                      <p:cBhvr>
                                        <p:cTn id="32" dur="500"/>
                                        <p:tgtEl>
                                          <p:spTgt spid="2">
                                            <p:txEl>
                                              <p:pRg st="4" end="4"/>
                                            </p:txEl>
                                          </p:spTgt>
                                        </p:tgtEl>
                                      </p:cBhvr>
                                    </p:animEffect>
                                    <p:anim calcmode="lin" valueType="num">
                                      <p:cBhvr>
                                        <p:cTn id="33" dur="500" fill="hold"/>
                                        <p:tgtEl>
                                          <p:spTgt spid="2">
                                            <p:txEl>
                                              <p:pRg st="4" end="4"/>
                                            </p:txEl>
                                          </p:spTgt>
                                        </p:tgtEl>
                                        <p:attrNameLst>
                                          <p:attrName>ppt_x</p:attrName>
                                        </p:attrNameLst>
                                      </p:cBhvr>
                                      <p:tavLst>
                                        <p:tav tm="0">
                                          <p:val>
                                            <p:strVal val="#ppt_x"/>
                                          </p:val>
                                        </p:tav>
                                        <p:tav tm="100000">
                                          <p:val>
                                            <p:strVal val="#ppt_x"/>
                                          </p:val>
                                        </p:tav>
                                      </p:tavLst>
                                    </p:anim>
                                    <p:anim calcmode="lin" valueType="num">
                                      <p:cBhvr>
                                        <p:cTn id="34" dur="500" fill="hold"/>
                                        <p:tgtEl>
                                          <p:spTgt spid="2">
                                            <p:txEl>
                                              <p:pRg st="4" end="4"/>
                                            </p:txEl>
                                          </p:spTgt>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2">
                                            <p:txEl>
                                              <p:pRg st="5" end="5"/>
                                            </p:txEl>
                                          </p:spTgt>
                                        </p:tgtEl>
                                        <p:attrNameLst>
                                          <p:attrName>style.visibility</p:attrName>
                                        </p:attrNameLst>
                                      </p:cBhvr>
                                      <p:to>
                                        <p:strVal val="visible"/>
                                      </p:to>
                                    </p:set>
                                    <p:animEffect transition="in" filter="fade">
                                      <p:cBhvr>
                                        <p:cTn id="37" dur="500"/>
                                        <p:tgtEl>
                                          <p:spTgt spid="2">
                                            <p:txEl>
                                              <p:pRg st="5" end="5"/>
                                            </p:txEl>
                                          </p:spTgt>
                                        </p:tgtEl>
                                      </p:cBhvr>
                                    </p:animEffect>
                                    <p:anim calcmode="lin" valueType="num">
                                      <p:cBhvr>
                                        <p:cTn id="38" dur="500" fill="hold"/>
                                        <p:tgtEl>
                                          <p:spTgt spid="2">
                                            <p:txEl>
                                              <p:pRg st="5" end="5"/>
                                            </p:txEl>
                                          </p:spTgt>
                                        </p:tgtEl>
                                        <p:attrNameLst>
                                          <p:attrName>ppt_x</p:attrName>
                                        </p:attrNameLst>
                                      </p:cBhvr>
                                      <p:tavLst>
                                        <p:tav tm="0">
                                          <p:val>
                                            <p:strVal val="#ppt_x"/>
                                          </p:val>
                                        </p:tav>
                                        <p:tav tm="100000">
                                          <p:val>
                                            <p:strVal val="#ppt_x"/>
                                          </p:val>
                                        </p:tav>
                                      </p:tavLst>
                                    </p:anim>
                                    <p:anim calcmode="lin" valueType="num">
                                      <p:cBhvr>
                                        <p:cTn id="39" dur="500" fill="hold"/>
                                        <p:tgtEl>
                                          <p:spTgt spid="2">
                                            <p:txEl>
                                              <p:pRg st="5" end="5"/>
                                            </p:txEl>
                                          </p:spTgt>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2">
                                            <p:txEl>
                                              <p:pRg st="6" end="6"/>
                                            </p:txEl>
                                          </p:spTgt>
                                        </p:tgtEl>
                                        <p:attrNameLst>
                                          <p:attrName>style.visibility</p:attrName>
                                        </p:attrNameLst>
                                      </p:cBhvr>
                                      <p:to>
                                        <p:strVal val="visible"/>
                                      </p:to>
                                    </p:set>
                                    <p:animEffect transition="in" filter="fade">
                                      <p:cBhvr>
                                        <p:cTn id="42" dur="500"/>
                                        <p:tgtEl>
                                          <p:spTgt spid="2">
                                            <p:txEl>
                                              <p:pRg st="6" end="6"/>
                                            </p:txEl>
                                          </p:spTgt>
                                        </p:tgtEl>
                                      </p:cBhvr>
                                    </p:animEffect>
                                    <p:anim calcmode="lin" valueType="num">
                                      <p:cBhvr>
                                        <p:cTn id="43" dur="500" fill="hold"/>
                                        <p:tgtEl>
                                          <p:spTgt spid="2">
                                            <p:txEl>
                                              <p:pRg st="6" end="6"/>
                                            </p:txEl>
                                          </p:spTgt>
                                        </p:tgtEl>
                                        <p:attrNameLst>
                                          <p:attrName>ppt_x</p:attrName>
                                        </p:attrNameLst>
                                      </p:cBhvr>
                                      <p:tavLst>
                                        <p:tav tm="0">
                                          <p:val>
                                            <p:strVal val="#ppt_x"/>
                                          </p:val>
                                        </p:tav>
                                        <p:tav tm="100000">
                                          <p:val>
                                            <p:strVal val="#ppt_x"/>
                                          </p:val>
                                        </p:tav>
                                      </p:tavLst>
                                    </p:anim>
                                    <p:anim calcmode="lin" valueType="num">
                                      <p:cBhvr>
                                        <p:cTn id="44" dur="500" fill="hold"/>
                                        <p:tgtEl>
                                          <p:spTgt spid="2">
                                            <p:txEl>
                                              <p:pRg st="6" end="6"/>
                                            </p:txEl>
                                          </p:spTgt>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2">
                                            <p:txEl>
                                              <p:pRg st="7" end="7"/>
                                            </p:txEl>
                                          </p:spTgt>
                                        </p:tgtEl>
                                        <p:attrNameLst>
                                          <p:attrName>style.visibility</p:attrName>
                                        </p:attrNameLst>
                                      </p:cBhvr>
                                      <p:to>
                                        <p:strVal val="visible"/>
                                      </p:to>
                                    </p:set>
                                    <p:animEffect transition="in" filter="fade">
                                      <p:cBhvr>
                                        <p:cTn id="47" dur="500"/>
                                        <p:tgtEl>
                                          <p:spTgt spid="2">
                                            <p:txEl>
                                              <p:pRg st="7" end="7"/>
                                            </p:txEl>
                                          </p:spTgt>
                                        </p:tgtEl>
                                      </p:cBhvr>
                                    </p:animEffect>
                                    <p:anim calcmode="lin" valueType="num">
                                      <p:cBhvr>
                                        <p:cTn id="48" dur="500" fill="hold"/>
                                        <p:tgtEl>
                                          <p:spTgt spid="2">
                                            <p:txEl>
                                              <p:pRg st="7" end="7"/>
                                            </p:txEl>
                                          </p:spTgt>
                                        </p:tgtEl>
                                        <p:attrNameLst>
                                          <p:attrName>ppt_x</p:attrName>
                                        </p:attrNameLst>
                                      </p:cBhvr>
                                      <p:tavLst>
                                        <p:tav tm="0">
                                          <p:val>
                                            <p:strVal val="#ppt_x"/>
                                          </p:val>
                                        </p:tav>
                                        <p:tav tm="100000">
                                          <p:val>
                                            <p:strVal val="#ppt_x"/>
                                          </p:val>
                                        </p:tav>
                                      </p:tavLst>
                                    </p:anim>
                                    <p:anim calcmode="lin" valueType="num">
                                      <p:cBhvr>
                                        <p:cTn id="49" dur="500" fill="hold"/>
                                        <p:tgtEl>
                                          <p:spTgt spid="2">
                                            <p:txEl>
                                              <p:pRg st="7" end="7"/>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8.xml><?xml version="1.0" encoding="utf-8"?>
<p:sld xmlns:a="http://schemas.openxmlformats.org/drawingml/2006/main" xmlns:r="http://schemas.openxmlformats.org/officeDocument/2006/relationships" xmlns:p="http://schemas.openxmlformats.org/presentationml/2006/main">
  <p:cSld name="Slide 8&amp;si=8">
    <p:spTree>
      <p:nvGrpSpPr>
        <p:cNvPr id="1" name=""/>
        <p:cNvGrpSpPr/>
        <p:nvPr/>
      </p:nvGrpSpPr>
      <p:grpSpPr>
        <a:xfrm>
          <a:off x="0" y="0"/>
          <a:ext cx="0" cy="0"/>
          <a:chOff x="0" y="0"/>
          <a:chExt cx="0" cy="0"/>
        </a:xfrm>
      </p:grpSpPr>
      <p:sp>
        <p:nvSpPr>
          <p:cNvPr id="2" name="C_3_BD#ae45e51e7?vcp=1&amp;pid=97b7e1683&amp;color=101,101,255&amp;vtp=1&amp;bt=1&amp;bbb=1"/>
          <p:cNvSpPr/>
          <p:nvPr/>
        </p:nvSpPr>
        <p:spPr>
          <a:xfrm>
            <a:off x="539496" y="828000"/>
            <a:ext cx="11109960" cy="812800"/>
          </a:xfrm>
          <a:prstGeom prst="rect">
            <a:avLst/>
          </a:prstGeom>
          <a:noFill/>
          <a:ln/>
        </p:spPr>
        <p:txBody>
          <a:bodyPr wrap="none" lIns="0" tIns="0" rIns="0" bIns="0" rtlCol="0" anchor="t"/>
          <a:lstStyle/>
          <a:p>
            <a:pPr algn="l" latinLnBrk="1">
              <a:lnSpc>
                <a:spcPts val="3500"/>
              </a:lnSpc>
            </a:pPr>
            <a:r>
              <a:rPr lang="en-US" altLang="zh-CN" sz="2000" b="0" i="0" dirty="0">
                <a:solidFill>
                  <a:srgbClr val="6565FF"/>
                </a:solidFill>
                <a:latin typeface="Times New Roman" pitchFamily="34" charset="0"/>
                <a:ea typeface="微软雅黑" pitchFamily="34" charset="-122"/>
                <a:cs typeface="Times New Roman" pitchFamily="34" charset="-120"/>
              </a:rPr>
              <a:t>二、利用随机变量的数字特征做决策</a:t>
            </a:r>
            <a:endParaRPr lang="en-US" altLang="zh-CN" sz="2000" dirty="0"/>
          </a:p>
        </p:txBody>
      </p:sp>
      <p:sp>
        <p:nvSpPr>
          <p:cNvPr id="3" name="P_4_BD#2d926da6c?vcp=1&amp;pid=ae45e51e7&amp;color=36,64,97&amp;vtp=1&amp;bbb=1&amp;hb=1"/>
          <p:cNvSpPr/>
          <p:nvPr/>
        </p:nvSpPr>
        <p:spPr>
          <a:xfrm>
            <a:off x="539496" y="1272944"/>
            <a:ext cx="11109960" cy="1192340"/>
          </a:xfrm>
          <a:prstGeom prst="rect">
            <a:avLst/>
          </a:prstGeom>
          <a:noFill/>
          <a:ln/>
        </p:spPr>
        <p:txBody>
          <a:bodyPr wrap="none" lIns="0" tIns="0" rIns="0" bIns="0" rtlCol="0" anchor="t"/>
          <a:lstStyle/>
          <a:p>
            <a:pPr algn="l" latinLnBrk="1">
              <a:lnSpc>
                <a:spcPts val="3300"/>
              </a:lnSpc>
            </a:pPr>
            <a:r>
              <a:rPr lang="en-US" altLang="zh-CN" sz="1800" b="0" i="0" dirty="0">
                <a:solidFill>
                  <a:srgbClr val="244061"/>
                </a:solidFill>
                <a:latin typeface="SimSun" pitchFamily="34" charset="0"/>
                <a:ea typeface="SimSun" pitchFamily="34" charset="-122"/>
                <a:cs typeface="SimSu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随机变量的数字特征中运用最广泛的是数学期望与方差</a:t>
            </a:r>
            <a:r>
              <a:rPr lang="en-US" altLang="zh-CN" sz="1800" b="0" i="0">
                <a:solidFill>
                  <a:srgbClr val="244061"/>
                </a:solidFill>
                <a:latin typeface="Times New Roman" pitchFamily="34" charset="0"/>
                <a:ea typeface="微软雅黑" pitchFamily="34" charset="-122"/>
                <a:cs typeface="Times New Roman" pitchFamily="34" charset="-120"/>
              </a:rPr>
              <a:t>.数学期望是为了较为准确地预测某件事未来发展的</a:t>
            </a:r>
          </a:p>
          <a:p>
            <a:pPr latinLnBrk="1">
              <a:lnSpc>
                <a:spcPts val="3300"/>
              </a:lnSpc>
            </a:pPr>
            <a:r>
              <a:rPr lang="en-US" altLang="zh-CN" sz="1800" b="0" i="0">
                <a:solidFill>
                  <a:srgbClr val="244061"/>
                </a:solidFill>
                <a:latin typeface="Times New Roman" pitchFamily="34" charset="0"/>
                <a:ea typeface="微软雅黑" pitchFamily="34" charset="-122"/>
                <a:cs typeface="Times New Roman" pitchFamily="34" charset="-120"/>
              </a:rPr>
              <a:t>可能</a:t>
            </a:r>
            <a:r>
              <a:rPr lang="en-US" altLang="zh-CN" sz="1800" b="0" i="0" dirty="0">
                <a:solidFill>
                  <a:srgbClr val="244061"/>
                </a:solidFill>
                <a:latin typeface="Times New Roman" pitchFamily="34" charset="0"/>
                <a:ea typeface="微软雅黑" pitchFamily="34" charset="-122"/>
                <a:cs typeface="Times New Roman" pitchFamily="34" charset="-120"/>
              </a:rPr>
              <a:t>，即随机变量的平均水平.而方差是为了分析一组数据中的差异情况，即随机变量的稳定性</a:t>
            </a:r>
            <a:r>
              <a:rPr lang="en-US" altLang="zh-CN" sz="1800" b="0" i="0">
                <a:solidFill>
                  <a:srgbClr val="244061"/>
                </a:solidFill>
                <a:latin typeface="Times New Roman" pitchFamily="34" charset="0"/>
                <a:ea typeface="微软雅黑" pitchFamily="34" charset="-122"/>
                <a:cs typeface="Times New Roman" pitchFamily="34" charset="-120"/>
              </a:rPr>
              <a:t>.利用这二者做决</a:t>
            </a:r>
          </a:p>
          <a:p>
            <a:pPr latinLnBrk="1">
              <a:lnSpc>
                <a:spcPts val="3100"/>
              </a:lnSpc>
            </a:pPr>
            <a:r>
              <a:rPr lang="en-US" altLang="zh-CN" b="0" i="0">
                <a:solidFill>
                  <a:srgbClr val="244061"/>
                </a:solidFill>
                <a:latin typeface="Times New Roman" pitchFamily="34" charset="0"/>
                <a:ea typeface="微软雅黑" pitchFamily="34" charset="-122"/>
                <a:cs typeface="Times New Roman" pitchFamily="34" charset="-120"/>
              </a:rPr>
              <a:t>策时</a:t>
            </a:r>
            <a:r>
              <a:rPr lang="en-US" altLang="zh-CN" b="0" i="0" dirty="0">
                <a:solidFill>
                  <a:srgbClr val="244061"/>
                </a:solidFill>
                <a:latin typeface="Times New Roman" pitchFamily="34" charset="0"/>
                <a:ea typeface="微软雅黑" pitchFamily="34" charset="-122"/>
                <a:cs typeface="Times New Roman" pitchFamily="34" charset="-120"/>
              </a:rPr>
              <a:t>，一般是先比较不同方案的数学期望，若数学期望相同，再比较方差.</a:t>
            </a:r>
            <a:endParaRPr lang="en-US" altLang="zh-CN" dirty="0"/>
          </a:p>
        </p:txBody>
      </p:sp>
      <p:sp>
        <p:nvSpPr>
          <p:cNvPr id="4" name="QO_4_BD.3_1#9eb7908cb?vcp=1&amp;vop=1&amp;pid=ae45e51e7&amp;color=36,64,97&amp;vtp=1&amp;bbb=1&amp;hb=1"/>
          <p:cNvSpPr/>
          <p:nvPr/>
        </p:nvSpPr>
        <p:spPr>
          <a:xfrm>
            <a:off x="539496" y="2519576"/>
            <a:ext cx="11109960" cy="1192340"/>
          </a:xfrm>
          <a:prstGeom prst="rect">
            <a:avLst/>
          </a:prstGeom>
          <a:noFill/>
          <a:ln/>
        </p:spPr>
        <p:txBody>
          <a:bodyPr wrap="none" lIns="0" tIns="0" rIns="0" bIns="0" rtlCol="0" anchor="t"/>
          <a:lstStyle/>
          <a:p>
            <a:pPr algn="l" latinLnBrk="1">
              <a:lnSpc>
                <a:spcPts val="3300"/>
              </a:lnSpc>
            </a:pPr>
            <a:r>
              <a:rPr lang="en-US" altLang="zh-CN" sz="1800" b="0" i="0" dirty="0">
                <a:solidFill>
                  <a:srgbClr val="244061"/>
                </a:solidFill>
                <a:latin typeface="SimSun" pitchFamily="34" charset="0"/>
                <a:ea typeface="SimSun" pitchFamily="34" charset="-122"/>
                <a:cs typeface="SimSun" pitchFamily="34" charset="-120"/>
              </a:rPr>
              <a:t>    </a:t>
            </a:r>
            <a:r>
              <a:rPr lang="en-US" altLang="zh-CN" sz="1800" b="1" i="0" dirty="0">
                <a:solidFill>
                  <a:srgbClr val="244061"/>
                </a:solidFill>
                <a:latin typeface="Times New Roman" pitchFamily="34" charset="0"/>
                <a:ea typeface="微软雅黑" pitchFamily="34" charset="-122"/>
                <a:cs typeface="Times New Roman" pitchFamily="34" charset="-120"/>
              </a:rPr>
              <a:t>例2</a:t>
            </a:r>
            <a:r>
              <a:rPr lang="en-US" altLang="zh-CN" sz="1800" b="1" i="0" dirty="0">
                <a:solidFill>
                  <a:srgbClr val="244061"/>
                </a:solidFill>
                <a:latin typeface="SimSun" pitchFamily="34" charset="0"/>
                <a:ea typeface="SimSun" pitchFamily="34" charset="-122"/>
                <a:cs typeface="SimSu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为了回馈顾客，某商场通过摸球兑奖的方式对1</a:t>
            </a:r>
            <a:r>
              <a:rPr lang="en-US" altLang="zh-CN" sz="1800" b="0" i="0" dirty="0">
                <a:solidFill>
                  <a:srgbClr val="244061"/>
                </a:solidFill>
                <a:latin typeface="SimSun" pitchFamily="34" charset="0"/>
                <a:ea typeface="SimSun" pitchFamily="34" charset="-122"/>
                <a:cs typeface="SimSu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000位顾客进行奖励，每位顾客从一个装有</a:t>
            </a:r>
            <a:r>
              <a:rPr lang="en-US" altLang="zh-CN" sz="1800" b="0" i="0">
                <a:solidFill>
                  <a:srgbClr val="244061"/>
                </a:solidFill>
                <a:latin typeface="Times New Roman" pitchFamily="34" charset="0"/>
                <a:ea typeface="微软雅黑" pitchFamily="34" charset="-122"/>
                <a:cs typeface="Times New Roman" pitchFamily="34" charset="-120"/>
              </a:rPr>
              <a:t>4个标有面</a:t>
            </a:r>
          </a:p>
          <a:p>
            <a:pPr latinLnBrk="1">
              <a:lnSpc>
                <a:spcPts val="3300"/>
              </a:lnSpc>
            </a:pPr>
            <a:r>
              <a:rPr lang="en-US" altLang="zh-CN" sz="1800" b="0" i="0">
                <a:solidFill>
                  <a:srgbClr val="244061"/>
                </a:solidFill>
                <a:latin typeface="Times New Roman" pitchFamily="34" charset="0"/>
                <a:ea typeface="微软雅黑" pitchFamily="34" charset="-122"/>
                <a:cs typeface="Times New Roman" pitchFamily="34" charset="-120"/>
              </a:rPr>
              <a:t>值的球</a:t>
            </a:r>
            <a:r>
              <a:rPr lang="en-US" altLang="zh-CN" sz="1800" b="0" i="0" dirty="0">
                <a:solidFill>
                  <a:srgbClr val="244061"/>
                </a:solidFill>
                <a:latin typeface="Times New Roman" pitchFamily="34" charset="0"/>
                <a:ea typeface="微软雅黑" pitchFamily="34" charset="-122"/>
                <a:cs typeface="Times New Roman" pitchFamily="34" charset="-120"/>
              </a:rPr>
              <a:t>（除所标面值外其他属性都相同）的袋子中一次性随机摸出2个球</a:t>
            </a:r>
            <a:r>
              <a:rPr lang="en-US" altLang="zh-CN" sz="1800" b="0" i="0">
                <a:solidFill>
                  <a:srgbClr val="244061"/>
                </a:solidFill>
                <a:latin typeface="Times New Roman" pitchFamily="34" charset="0"/>
                <a:ea typeface="微软雅黑" pitchFamily="34" charset="-122"/>
                <a:cs typeface="Times New Roman" pitchFamily="34" charset="-120"/>
              </a:rPr>
              <a:t>，球上所标的面值之和为该顾客所获得</a:t>
            </a:r>
          </a:p>
          <a:p>
            <a:pPr latinLnBrk="1">
              <a:lnSpc>
                <a:spcPts val="3100"/>
              </a:lnSpc>
            </a:pPr>
            <a:r>
              <a:rPr lang="en-US" altLang="zh-CN" b="0" i="0">
                <a:solidFill>
                  <a:srgbClr val="244061"/>
                </a:solidFill>
                <a:latin typeface="Times New Roman" pitchFamily="34" charset="0"/>
                <a:ea typeface="微软雅黑" pitchFamily="34" charset="-122"/>
                <a:cs typeface="Times New Roman" pitchFamily="34" charset="-120"/>
              </a:rPr>
              <a:t>的奖励金额</a:t>
            </a:r>
            <a:r>
              <a:rPr lang="en-US" altLang="zh-CN" b="0" i="0" dirty="0">
                <a:solidFill>
                  <a:srgbClr val="244061"/>
                </a:solidFill>
                <a:latin typeface="Times New Roman" pitchFamily="34" charset="0"/>
                <a:ea typeface="微软雅黑" pitchFamily="34" charset="-122"/>
                <a:cs typeface="Times New Roman" pitchFamily="34" charset="-120"/>
              </a:rPr>
              <a:t>.</a:t>
            </a:r>
            <a:endParaRPr lang="en-US" altLang="zh-CN" dirty="0"/>
          </a:p>
        </p:txBody>
      </p:sp>
    </p:spTree>
  </p:cSld>
  <p:clrMapOvr>
    <a:masterClrMapping/>
  </p:clrMapOvr>
  <p:transition/>
</p:sld>
</file>

<file path=ppt/slides/slide9.xml><?xml version="1.0" encoding="utf-8"?>
<p:sld xmlns:a="http://schemas.openxmlformats.org/drawingml/2006/main" xmlns:r="http://schemas.openxmlformats.org/officeDocument/2006/relationships" xmlns:p="http://schemas.openxmlformats.org/presentationml/2006/main">
  <p:cSld name="Slide 9&amp;si=9">
    <p:spTree>
      <p:nvGrpSpPr>
        <p:cNvPr id="1" name=""/>
        <p:cNvGrpSpPr/>
        <p:nvPr/>
      </p:nvGrpSpPr>
      <p:grpSpPr>
        <a:xfrm>
          <a:off x="0" y="0"/>
          <a:ext cx="0" cy="0"/>
          <a:chOff x="0" y="0"/>
          <a:chExt cx="0" cy="0"/>
        </a:xfrm>
      </p:grpSpPr>
      <p:sp>
        <p:nvSpPr>
          <p:cNvPr id="2" name="QO_5_BD.4_1#8560d2859?vcp=1&amp;vop=1&amp;pid=9eb7908cb&amp;color=36,64,97&amp;vtp=1&amp;bt=1&amp;bbb=1&amp;hb=1"/>
          <p:cNvSpPr/>
          <p:nvPr/>
        </p:nvSpPr>
        <p:spPr>
          <a:xfrm>
            <a:off x="539496" y="1404003"/>
            <a:ext cx="11109960" cy="773240"/>
          </a:xfrm>
          <a:prstGeom prst="rect">
            <a:avLst/>
          </a:prstGeom>
          <a:noFill/>
          <a:ln/>
        </p:spPr>
        <p:txBody>
          <a:bodyPr wrap="none" lIns="0" tIns="0" rIns="0" bIns="0" rtlCol="0" anchor="t"/>
          <a:lstStyle/>
          <a:p>
            <a:pPr algn="l" latinLnBrk="1">
              <a:lnSpc>
                <a:spcPts val="3300"/>
              </a:lnSpc>
            </a:pPr>
            <a:r>
              <a:rPr lang="en-US" altLang="zh-CN" sz="1800" b="0" i="0" dirty="0">
                <a:solidFill>
                  <a:srgbClr val="003760"/>
                </a:solidFill>
                <a:latin typeface="Times New Roman" pitchFamily="34" charset="0"/>
                <a:ea typeface="微软雅黑" pitchFamily="34" charset="-122"/>
                <a:cs typeface="Times New Roman" pitchFamily="34" charset="-120"/>
              </a:rPr>
              <a:t>（1）</a:t>
            </a:r>
            <a:r>
              <a:rPr lang="en-US" altLang="zh-CN" sz="1800" b="0" i="0" dirty="0">
                <a:solidFill>
                  <a:srgbClr val="244061"/>
                </a:solidFill>
                <a:latin typeface="Times New Roman" pitchFamily="34" charset="0"/>
                <a:ea typeface="微软雅黑" pitchFamily="34" charset="-122"/>
                <a:cs typeface="Times New Roman" pitchFamily="34" charset="-120"/>
              </a:rPr>
              <a:t>若袋子所装的4个球中有2个所标面值为50元，2个所标面值为10元</a:t>
            </a:r>
            <a:r>
              <a:rPr lang="en-US" altLang="zh-CN" sz="1800" b="0" i="0">
                <a:solidFill>
                  <a:srgbClr val="244061"/>
                </a:solidFill>
                <a:latin typeface="Times New Roman" pitchFamily="34" charset="0"/>
                <a:ea typeface="微软雅黑" pitchFamily="34" charset="-122"/>
                <a:cs typeface="Times New Roman" pitchFamily="34" charset="-120"/>
              </a:rPr>
              <a:t>，则求顾客所获得奖励金额的分布列和</a:t>
            </a:r>
          </a:p>
          <a:p>
            <a:pPr latinLnBrk="1">
              <a:lnSpc>
                <a:spcPts val="3100"/>
              </a:lnSpc>
            </a:pPr>
            <a:r>
              <a:rPr lang="en-US" altLang="zh-CN" b="0" i="0">
                <a:solidFill>
                  <a:srgbClr val="244061"/>
                </a:solidFill>
                <a:latin typeface="Times New Roman" pitchFamily="34" charset="0"/>
                <a:ea typeface="微软雅黑" pitchFamily="34" charset="-122"/>
                <a:cs typeface="Times New Roman" pitchFamily="34" charset="-120"/>
              </a:rPr>
              <a:t>数学期望</a:t>
            </a:r>
            <a:r>
              <a:rPr lang="en-US" altLang="zh-CN" b="0" i="0" dirty="0">
                <a:solidFill>
                  <a:srgbClr val="244061"/>
                </a:solidFill>
                <a:latin typeface="Times New Roman" pitchFamily="34" charset="0"/>
                <a:ea typeface="微软雅黑" pitchFamily="34" charset="-122"/>
                <a:cs typeface="Times New Roman" pitchFamily="34" charset="-120"/>
              </a:rPr>
              <a:t>.</a:t>
            </a:r>
            <a:endParaRPr lang="en-US" altLang="zh-CN" dirty="0"/>
          </a:p>
        </p:txBody>
      </p:sp>
      <p:sp>
        <p:nvSpPr>
          <p:cNvPr id="3" name="QO_5_EX.5_1#8560d2859?vcp=1&amp;vop=1&amp;pid=9eb7908cb&amp;color=36,64,97&amp;vtp=1&amp;bbb=1"/>
          <p:cNvSpPr/>
          <p:nvPr/>
        </p:nvSpPr>
        <p:spPr>
          <a:xfrm>
            <a:off x="539496" y="2224105"/>
            <a:ext cx="11109960" cy="360680"/>
          </a:xfrm>
          <a:prstGeom prst="rect">
            <a:avLst/>
          </a:prstGeom>
          <a:noFill/>
          <a:ln/>
        </p:spPr>
        <p:txBody>
          <a:bodyPr wrap="none" lIns="0" tIns="0" rIns="0" bIns="0" rtlCol="0" anchor="t"/>
          <a:lstStyle/>
          <a:p>
            <a:pPr algn="l" latinLnBrk="1">
              <a:lnSpc>
                <a:spcPts val="3200"/>
              </a:lnSpc>
            </a:pPr>
            <a:r>
              <a:rPr lang="en-US" altLang="zh-CN" sz="1800" b="0" i="0" dirty="0">
                <a:solidFill>
                  <a:srgbClr val="244061"/>
                </a:solidFill>
                <a:latin typeface="SimSun" pitchFamily="34" charset="0"/>
                <a:ea typeface="SimSun" pitchFamily="34" charset="-122"/>
                <a:cs typeface="SimSun" pitchFamily="34" charset="-120"/>
              </a:rPr>
              <a:t>    </a:t>
            </a:r>
            <a:r>
              <a:rPr lang="en-US" altLang="zh-CN" sz="1800" b="1" i="0" dirty="0">
                <a:solidFill>
                  <a:srgbClr val="244061"/>
                </a:solidFill>
                <a:latin typeface="Times New Roman" pitchFamily="34" charset="0"/>
                <a:ea typeface="微软雅黑" pitchFamily="34" charset="-122"/>
                <a:cs typeface="Times New Roman" pitchFamily="34" charset="-120"/>
              </a:rPr>
              <a:t>【思路分析】</a:t>
            </a:r>
            <a:r>
              <a:rPr lang="en-US" altLang="zh-CN" sz="1800" b="0" i="0" dirty="0">
                <a:solidFill>
                  <a:srgbClr val="244061"/>
                </a:solidFill>
                <a:latin typeface="Times New Roman" pitchFamily="34" charset="0"/>
                <a:ea typeface="微软雅黑" pitchFamily="34" charset="-122"/>
                <a:cs typeface="Times New Roman" pitchFamily="34" charset="-120"/>
              </a:rPr>
              <a:t>根据超几何分布求出概率，列出分布列，求出数学期望即可；</a:t>
            </a:r>
            <a:endParaRPr lang="en-US" altLang="zh-CN" sz="1800" dirty="0"/>
          </a:p>
        </p:txBody>
      </p:sp>
      <mc:AlternateContent xmlns:mc="http://schemas.openxmlformats.org/markup-compatibility/2006">
        <mc:Choice xmlns:a14="http://schemas.microsoft.com/office/drawing/2010/main" Requires="a14">
          <p:sp>
            <p:nvSpPr>
              <p:cNvPr id="4" name="QO_5_AN.6_1#8560d2859?vcp=1&amp;vop=1&amp;pid=9eb7908cb&amp;color=36,64,97&amp;vtp=1&amp;bbb=1"/>
              <p:cNvSpPr/>
              <p:nvPr/>
            </p:nvSpPr>
            <p:spPr>
              <a:xfrm>
                <a:off x="539496" y="2597422"/>
                <a:ext cx="11109960" cy="1306830"/>
              </a:xfrm>
              <a:prstGeom prst="rect">
                <a:avLst/>
              </a:prstGeom>
              <a:noFill/>
              <a:ln/>
            </p:spPr>
            <p:txBody>
              <a:bodyPr wrap="none" lIns="0" tIns="0" rIns="0" bIns="0" rtlCol="0" anchor="t"/>
              <a:lstStyle/>
              <a:p>
                <a:pPr algn="l" latinLnBrk="1">
                  <a:lnSpc>
                    <a:spcPts val="3300"/>
                  </a:lnSpc>
                </a:pPr>
                <a:r>
                  <a:rPr lang="en-US" altLang="zh-CN" sz="1800" b="1" i="0" dirty="0">
                    <a:solidFill>
                      <a:srgbClr val="6565FF"/>
                    </a:solidFill>
                    <a:latin typeface="Times New Roman" pitchFamily="34" charset="0"/>
                    <a:ea typeface="微软雅黑" pitchFamily="34" charset="-122"/>
                    <a:cs typeface="Times New Roman" pitchFamily="34" charset="-120"/>
                  </a:rPr>
                  <a:t>【解】设</a:t>
                </a:r>
                <a:r>
                  <a:rPr lang="en-US" altLang="zh-CN" sz="1800" b="0" i="0" dirty="0">
                    <a:solidFill>
                      <a:srgbClr val="6565FF"/>
                    </a:solidFill>
                    <a:latin typeface="Times New Roman" pitchFamily="34" charset="0"/>
                    <a:ea typeface="微软雅黑" pitchFamily="34" charset="-122"/>
                    <a:cs typeface="Times New Roman" pitchFamily="34" charset="-120"/>
                  </a:rPr>
                  <a:t>顾客所获得奖励金额为</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𝑋</m:t>
                    </m:r>
                  </m:oMath>
                </a14:m>
                <a:r>
                  <a:rPr lang="en-US" altLang="zh-CN" sz="1800" b="0" i="0" dirty="0">
                    <a:solidFill>
                      <a:srgbClr val="6565FF"/>
                    </a:solidFill>
                    <a:latin typeface="Times New Roman" pitchFamily="34" charset="0"/>
                    <a:ea typeface="微软雅黑" pitchFamily="34" charset="-122"/>
                    <a:cs typeface="Times New Roman" pitchFamily="34" charset="-120"/>
                  </a:rPr>
                  <a:t>元，则</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𝑋</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的可能取值为20，60，100，</a:t>
                </a:r>
                <a:endParaRPr lang="en-US" altLang="zh-CN" sz="1800" dirty="0"/>
              </a:p>
              <a:p>
                <a:pPr latinLnBrk="1">
                  <a:lnSpc>
                    <a:spcPts val="4200"/>
                  </a:lnSpc>
                </a:pPr>
                <a:r>
                  <a:rPr lang="en-US" altLang="zh-CN" b="0" i="0">
                    <a:solidFill>
                      <a:srgbClr val="6565FF"/>
                    </a:solidFill>
                    <a:latin typeface="Times New Roman" pitchFamily="34" charset="0"/>
                    <a:ea typeface="微软雅黑" pitchFamily="34" charset="-122"/>
                    <a:cs typeface="Times New Roman" pitchFamily="34" charset="-120"/>
                  </a:rPr>
                  <a:t>则</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𝑃</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𝑋</m:t>
                    </m:r>
                    <m:r>
                      <a:rPr lang="en-US" altLang="zh-CN" sz="1800" b="0" i="0">
                        <a:solidFill>
                          <a:srgbClr val="6565FF"/>
                        </a:solidFill>
                        <a:latin typeface="Cambria Math" pitchFamily="34" charset="0"/>
                        <a:ea typeface="Cambria Math" pitchFamily="34" charset="-122"/>
                        <a:cs typeface="Cambria Math" pitchFamily="34" charset="-120"/>
                      </a:rPr>
                      <m:t>=20)=</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sSubSup>
                          <m:sSub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SupPr>
                          <m:e>
                            <m:r>
                              <m:rPr>
                                <m:sty m:val="p"/>
                              </m:rPr>
                              <a:rPr lang="en-US" altLang="zh-CN" sz="1800" b="0" i="0">
                                <a:solidFill>
                                  <a:srgbClr val="6565FF"/>
                                </a:solidFill>
                                <a:latin typeface="Cambria Math" pitchFamily="34" charset="0"/>
                                <a:ea typeface="Cambria Math" pitchFamily="34" charset="-122"/>
                                <a:cs typeface="Cambria Math" pitchFamily="34" charset="-120"/>
                              </a:rPr>
                              <m:t>C</m:t>
                            </m:r>
                          </m:e>
                          <m:sub>
                            <m:r>
                              <a:rPr lang="en-US" altLang="zh-CN" sz="1800" b="0" i="0">
                                <a:solidFill>
                                  <a:srgbClr val="6565FF"/>
                                </a:solidFill>
                                <a:latin typeface="Cambria Math" pitchFamily="34" charset="0"/>
                                <a:ea typeface="Cambria Math" pitchFamily="34" charset="-122"/>
                                <a:cs typeface="Cambria Math" pitchFamily="34" charset="-120"/>
                              </a:rPr>
                              <m:t>2</m:t>
                            </m:r>
                          </m:sub>
                          <m:sup>
                            <m:r>
                              <a:rPr lang="en-US" altLang="zh-CN" sz="1800" b="0" i="0">
                                <a:solidFill>
                                  <a:srgbClr val="6565FF"/>
                                </a:solidFill>
                                <a:latin typeface="Cambria Math" pitchFamily="34" charset="0"/>
                                <a:ea typeface="Cambria Math" pitchFamily="34" charset="-122"/>
                                <a:cs typeface="Cambria Math" pitchFamily="34" charset="-120"/>
                              </a:rPr>
                              <m:t>2</m:t>
                            </m:r>
                          </m:sup>
                        </m:sSubSup>
                      </m:num>
                      <m:den>
                        <m:sSubSup>
                          <m:sSubSupPr>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6565FF"/>
                                </a:solidFill>
                                <a:latin typeface="Cambria Math" pitchFamily="34" charset="0"/>
                                <a:ea typeface="Cambria Math" pitchFamily="34" charset="-122"/>
                                <a:cs typeface="Cambria Math" pitchFamily="34" charset="-120"/>
                              </a:rPr>
                              <m:t>C</m:t>
                            </m:r>
                          </m:e>
                          <m:sub>
                            <m:r>
                              <a:rPr lang="en-US" altLang="zh-CN" sz="1800" b="0" i="0">
                                <a:solidFill>
                                  <a:srgbClr val="6565FF"/>
                                </a:solidFill>
                                <a:latin typeface="Cambria Math" pitchFamily="34" charset="0"/>
                                <a:ea typeface="Cambria Math" pitchFamily="34" charset="-122"/>
                                <a:cs typeface="Cambria Math" pitchFamily="34" charset="-120"/>
                              </a:rPr>
                              <m:t>4</m:t>
                            </m:r>
                          </m:sub>
                          <m:sup>
                            <m:r>
                              <a:rPr lang="en-US" altLang="zh-CN" sz="1800" b="0" i="0">
                                <a:solidFill>
                                  <a:srgbClr val="6565FF"/>
                                </a:solidFill>
                                <a:latin typeface="Cambria Math" pitchFamily="34" charset="0"/>
                                <a:ea typeface="Cambria Math" pitchFamily="34" charset="-122"/>
                                <a:cs typeface="Cambria Math" pitchFamily="34" charset="-120"/>
                              </a:rPr>
                              <m:t>2</m:t>
                            </m:r>
                          </m:sup>
                        </m:sSubSup>
                      </m:den>
                    </m:f>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1</m:t>
                        </m:r>
                      </m:num>
                      <m:den>
                        <m:r>
                          <a:rPr lang="en-US" altLang="zh-CN" sz="1800" b="0" i="0">
                            <a:solidFill>
                              <a:srgbClr val="6565FF"/>
                            </a:solidFill>
                            <a:latin typeface="Cambria Math" pitchFamily="34" charset="0"/>
                            <a:ea typeface="Cambria Math" pitchFamily="34" charset="-122"/>
                            <a:cs typeface="Cambria Math" pitchFamily="34" charset="-120"/>
                          </a:rPr>
                          <m:t>6</m:t>
                        </m:r>
                      </m:den>
                    </m:f>
                  </m:oMath>
                </a14:m>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𝑃</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𝑋</m:t>
                    </m:r>
                    <m:r>
                      <a:rPr lang="en-US" altLang="zh-CN" sz="1800" b="0" i="0">
                        <a:solidFill>
                          <a:srgbClr val="6565FF"/>
                        </a:solidFill>
                        <a:latin typeface="Cambria Math" pitchFamily="34" charset="0"/>
                        <a:ea typeface="Cambria Math" pitchFamily="34" charset="-122"/>
                        <a:cs typeface="Cambria Math" pitchFamily="34" charset="-120"/>
                      </a:rPr>
                      <m:t>=60)=</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sSubSup>
                          <m:sSub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SupPr>
                          <m:e>
                            <m:r>
                              <m:rPr>
                                <m:sty m:val="p"/>
                              </m:rPr>
                              <a:rPr lang="en-US" altLang="zh-CN" sz="1800" b="0" i="0">
                                <a:solidFill>
                                  <a:srgbClr val="6565FF"/>
                                </a:solidFill>
                                <a:latin typeface="Cambria Math" pitchFamily="34" charset="0"/>
                                <a:ea typeface="Cambria Math" pitchFamily="34" charset="-122"/>
                                <a:cs typeface="Cambria Math" pitchFamily="34" charset="-120"/>
                              </a:rPr>
                              <m:t>C</m:t>
                            </m:r>
                          </m:e>
                          <m:sub>
                            <m:r>
                              <a:rPr lang="en-US" altLang="zh-CN" sz="1800" b="0" i="0">
                                <a:solidFill>
                                  <a:srgbClr val="6565FF"/>
                                </a:solidFill>
                                <a:latin typeface="Cambria Math" pitchFamily="34" charset="0"/>
                                <a:ea typeface="Cambria Math" pitchFamily="34" charset="-122"/>
                                <a:cs typeface="Cambria Math" pitchFamily="34" charset="-120"/>
                              </a:rPr>
                              <m:t>2</m:t>
                            </m:r>
                          </m:sub>
                          <m:sup>
                            <m:r>
                              <a:rPr lang="en-US" altLang="zh-CN" sz="1800" b="0" i="0">
                                <a:solidFill>
                                  <a:srgbClr val="6565FF"/>
                                </a:solidFill>
                                <a:latin typeface="Cambria Math" pitchFamily="34" charset="0"/>
                                <a:ea typeface="Cambria Math" pitchFamily="34" charset="-122"/>
                                <a:cs typeface="Cambria Math" pitchFamily="34" charset="-120"/>
                              </a:rPr>
                              <m:t>1</m:t>
                            </m:r>
                          </m:sup>
                        </m:sSubSup>
                        <m:sSubSup>
                          <m:sSubSupPr>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6565FF"/>
                                </a:solidFill>
                                <a:latin typeface="Cambria Math" pitchFamily="34" charset="0"/>
                                <a:ea typeface="Cambria Math" pitchFamily="34" charset="-122"/>
                                <a:cs typeface="Cambria Math" pitchFamily="34" charset="-120"/>
                              </a:rPr>
                              <m:t>C</m:t>
                            </m:r>
                          </m:e>
                          <m:sub>
                            <m:r>
                              <a:rPr lang="en-US" altLang="zh-CN" sz="1800" b="0" i="0">
                                <a:solidFill>
                                  <a:srgbClr val="6565FF"/>
                                </a:solidFill>
                                <a:latin typeface="Cambria Math" pitchFamily="34" charset="0"/>
                                <a:ea typeface="Cambria Math" pitchFamily="34" charset="-122"/>
                                <a:cs typeface="Cambria Math" pitchFamily="34" charset="-120"/>
                              </a:rPr>
                              <m:t>2</m:t>
                            </m:r>
                          </m:sub>
                          <m:sup>
                            <m:r>
                              <a:rPr lang="en-US" altLang="zh-CN" sz="1800" b="0" i="0">
                                <a:solidFill>
                                  <a:srgbClr val="6565FF"/>
                                </a:solidFill>
                                <a:latin typeface="Cambria Math" pitchFamily="34" charset="0"/>
                                <a:ea typeface="Cambria Math" pitchFamily="34" charset="-122"/>
                                <a:cs typeface="Cambria Math" pitchFamily="34" charset="-120"/>
                              </a:rPr>
                              <m:t>1</m:t>
                            </m:r>
                          </m:sup>
                        </m:sSubSup>
                      </m:num>
                      <m:den>
                        <m:sSubSup>
                          <m:sSubSupPr>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6565FF"/>
                                </a:solidFill>
                                <a:latin typeface="Cambria Math" pitchFamily="34" charset="0"/>
                                <a:ea typeface="Cambria Math" pitchFamily="34" charset="-122"/>
                                <a:cs typeface="Cambria Math" pitchFamily="34" charset="-120"/>
                              </a:rPr>
                              <m:t>C</m:t>
                            </m:r>
                          </m:e>
                          <m:sub>
                            <m:r>
                              <a:rPr lang="en-US" altLang="zh-CN" sz="1800" b="0" i="0">
                                <a:solidFill>
                                  <a:srgbClr val="6565FF"/>
                                </a:solidFill>
                                <a:latin typeface="Cambria Math" pitchFamily="34" charset="0"/>
                                <a:ea typeface="Cambria Math" pitchFamily="34" charset="-122"/>
                                <a:cs typeface="Cambria Math" pitchFamily="34" charset="-120"/>
                              </a:rPr>
                              <m:t>4</m:t>
                            </m:r>
                          </m:sub>
                          <m:sup>
                            <m:r>
                              <a:rPr lang="en-US" altLang="zh-CN" sz="1800" b="0" i="0">
                                <a:solidFill>
                                  <a:srgbClr val="6565FF"/>
                                </a:solidFill>
                                <a:latin typeface="Cambria Math" pitchFamily="34" charset="0"/>
                                <a:ea typeface="Cambria Math" pitchFamily="34" charset="-122"/>
                                <a:cs typeface="Cambria Math" pitchFamily="34" charset="-120"/>
                              </a:rPr>
                              <m:t>2</m:t>
                            </m:r>
                          </m:sup>
                        </m:sSubSup>
                      </m:den>
                    </m:f>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4</m:t>
                        </m:r>
                      </m:num>
                      <m:den>
                        <m:r>
                          <a:rPr lang="en-US" altLang="zh-CN" sz="1800" b="0" i="0">
                            <a:solidFill>
                              <a:srgbClr val="6565FF"/>
                            </a:solidFill>
                            <a:latin typeface="Cambria Math" pitchFamily="34" charset="0"/>
                            <a:ea typeface="Cambria Math" pitchFamily="34" charset="-122"/>
                            <a:cs typeface="Cambria Math" pitchFamily="34" charset="-120"/>
                          </a:rPr>
                          <m:t>6</m:t>
                        </m:r>
                      </m:den>
                    </m:f>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2</m:t>
                        </m:r>
                      </m:num>
                      <m:den>
                        <m:r>
                          <a:rPr lang="en-US" altLang="zh-CN" sz="1800" b="0" i="0">
                            <a:solidFill>
                              <a:srgbClr val="6565FF"/>
                            </a:solidFill>
                            <a:latin typeface="Cambria Math" pitchFamily="34" charset="0"/>
                            <a:ea typeface="Cambria Math" pitchFamily="34" charset="-122"/>
                            <a:cs typeface="Cambria Math" pitchFamily="34" charset="-120"/>
                          </a:rPr>
                          <m:t>3</m:t>
                        </m:r>
                      </m:den>
                    </m:f>
                  </m:oMath>
                </a14:m>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𝑃</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𝑋</m:t>
                    </m:r>
                    <m:r>
                      <a:rPr lang="en-US" altLang="zh-CN" sz="1800" b="0" i="0">
                        <a:solidFill>
                          <a:srgbClr val="6565FF"/>
                        </a:solidFill>
                        <a:latin typeface="Cambria Math" pitchFamily="34" charset="0"/>
                        <a:ea typeface="Cambria Math" pitchFamily="34" charset="-122"/>
                        <a:cs typeface="Cambria Math" pitchFamily="34" charset="-120"/>
                      </a:rPr>
                      <m:t>=100)=</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sSubSup>
                          <m:sSub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SupPr>
                          <m:e>
                            <m:r>
                              <m:rPr>
                                <m:sty m:val="p"/>
                              </m:rPr>
                              <a:rPr lang="en-US" altLang="zh-CN" sz="1800" b="0" i="0">
                                <a:solidFill>
                                  <a:srgbClr val="6565FF"/>
                                </a:solidFill>
                                <a:latin typeface="Cambria Math" pitchFamily="34" charset="0"/>
                                <a:ea typeface="Cambria Math" pitchFamily="34" charset="-122"/>
                                <a:cs typeface="Cambria Math" pitchFamily="34" charset="-120"/>
                              </a:rPr>
                              <m:t>C</m:t>
                            </m:r>
                          </m:e>
                          <m:sub>
                            <m:r>
                              <a:rPr lang="en-US" altLang="zh-CN" sz="1800" b="0" i="0">
                                <a:solidFill>
                                  <a:srgbClr val="6565FF"/>
                                </a:solidFill>
                                <a:latin typeface="Cambria Math" pitchFamily="34" charset="0"/>
                                <a:ea typeface="Cambria Math" pitchFamily="34" charset="-122"/>
                                <a:cs typeface="Cambria Math" pitchFamily="34" charset="-120"/>
                              </a:rPr>
                              <m:t>2</m:t>
                            </m:r>
                          </m:sub>
                          <m:sup>
                            <m:r>
                              <a:rPr lang="en-US" altLang="zh-CN" sz="1800" b="0" i="0">
                                <a:solidFill>
                                  <a:srgbClr val="6565FF"/>
                                </a:solidFill>
                                <a:latin typeface="Cambria Math" pitchFamily="34" charset="0"/>
                                <a:ea typeface="Cambria Math" pitchFamily="34" charset="-122"/>
                                <a:cs typeface="Cambria Math" pitchFamily="34" charset="-120"/>
                              </a:rPr>
                              <m:t>2</m:t>
                            </m:r>
                          </m:sup>
                        </m:sSubSup>
                      </m:num>
                      <m:den>
                        <m:sSubSup>
                          <m:sSubSupPr>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6565FF"/>
                                </a:solidFill>
                                <a:latin typeface="Cambria Math" pitchFamily="34" charset="0"/>
                                <a:ea typeface="Cambria Math" pitchFamily="34" charset="-122"/>
                                <a:cs typeface="Cambria Math" pitchFamily="34" charset="-120"/>
                              </a:rPr>
                              <m:t>C</m:t>
                            </m:r>
                          </m:e>
                          <m:sub>
                            <m:r>
                              <a:rPr lang="en-US" altLang="zh-CN" sz="1800" b="0" i="0">
                                <a:solidFill>
                                  <a:srgbClr val="6565FF"/>
                                </a:solidFill>
                                <a:latin typeface="Cambria Math" pitchFamily="34" charset="0"/>
                                <a:ea typeface="Cambria Math" pitchFamily="34" charset="-122"/>
                                <a:cs typeface="Cambria Math" pitchFamily="34" charset="-120"/>
                              </a:rPr>
                              <m:t>4</m:t>
                            </m:r>
                          </m:sub>
                          <m:sup>
                            <m:r>
                              <a:rPr lang="en-US" altLang="zh-CN" sz="1800" b="0" i="0">
                                <a:solidFill>
                                  <a:srgbClr val="6565FF"/>
                                </a:solidFill>
                                <a:latin typeface="Cambria Math" pitchFamily="34" charset="0"/>
                                <a:ea typeface="Cambria Math" pitchFamily="34" charset="-122"/>
                                <a:cs typeface="Cambria Math" pitchFamily="34" charset="-120"/>
                              </a:rPr>
                              <m:t>2</m:t>
                            </m:r>
                          </m:sup>
                        </m:sSubSup>
                      </m:den>
                    </m:f>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1</m:t>
                        </m:r>
                      </m:num>
                      <m:den>
                        <m:r>
                          <a:rPr lang="en-US" altLang="zh-CN" sz="1800" b="0" i="0">
                            <a:solidFill>
                              <a:srgbClr val="6565FF"/>
                            </a:solidFill>
                            <a:latin typeface="Cambria Math" pitchFamily="34" charset="0"/>
                            <a:ea typeface="Cambria Math" pitchFamily="34" charset="-122"/>
                            <a:cs typeface="Cambria Math" pitchFamily="34" charset="-120"/>
                          </a:rPr>
                          <m:t>6</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3100"/>
                  </a:lnSpc>
                </a:pPr>
                <a:r>
                  <a:rPr lang="en-US" altLang="zh-CN" b="0" i="0">
                    <a:solidFill>
                      <a:srgbClr val="6565FF"/>
                    </a:solidFill>
                    <a:latin typeface="Times New Roman" pitchFamily="34" charset="0"/>
                    <a:ea typeface="微软雅黑" pitchFamily="34" charset="-122"/>
                    <a:cs typeface="Times New Roman" pitchFamily="34" charset="-120"/>
                  </a:rPr>
                  <a:t>所</a:t>
                </a:r>
                <a:r>
                  <a:rPr lang="en-US" altLang="zh-CN" sz="1800" b="0" i="0">
                    <a:solidFill>
                      <a:srgbClr val="6565FF"/>
                    </a:solidFill>
                    <a:latin typeface="Times New Roman" pitchFamily="34" charset="0"/>
                    <a:ea typeface="微软雅黑" pitchFamily="34" charset="-122"/>
                    <a:cs typeface="Times New Roman" pitchFamily="34" charset="-120"/>
                  </a:rPr>
                  <a:t>以</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𝑋</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的分布列为</a:t>
                </a:r>
                <a:endParaRPr lang="en-US" altLang="zh-CN" sz="1800" dirty="0"/>
              </a:p>
            </p:txBody>
          </p:sp>
        </mc:Choice>
        <mc:Fallback>
          <p:sp>
            <p:nvSpPr>
              <p:cNvPr id="4" name="QO_5_AN.6_1#8560d2859?vcp=1&amp;vop=1&amp;pid=9eb7908cb&amp;color=36,64,97&amp;vtp=1&amp;bbb=1"/>
              <p:cNvSpPr>
                <a:spLocks noRot="1" noChangeAspect="1" noMove="1" noResize="1" noEditPoints="1" noAdjustHandles="1" noChangeArrowheads="1" noChangeShapeType="1" noTextEdit="1"/>
              </p:cNvSpPr>
              <p:nvPr/>
            </p:nvSpPr>
            <p:spPr>
              <a:xfrm>
                <a:off x="539496" y="2597422"/>
                <a:ext cx="11109960" cy="1306830"/>
              </a:xfrm>
              <a:prstGeom prst="rect">
                <a:avLst/>
              </a:prstGeom>
              <a:blipFill>
                <a:blip r:embed="rId3"/>
                <a:stretch>
                  <a:fillRect l="-1317" b="-11215"/>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graphicFrame>
            <p:nvGraphicFramePr>
              <p:cNvPr id="10" name="QO_5_AN.6_2#8560d2859?colgroup=4,13,13,13&amp;vcp=1&amp;vop=1&amp;pid=9eb7908cb&amp;color=36,64,97&amp;vtp=1&amp;bbb=1"/>
              <p:cNvGraphicFramePr>
                <a:graphicFrameLocks noGrp="1"/>
              </p:cNvGraphicFramePr>
              <p:nvPr>
                <p:extLst>
                  <p:ext uri="{D42A27DB-BD31-4B8C-83A1-F6EECF244321}">
                    <p14:modId xmlns:p14="http://schemas.microsoft.com/office/powerpoint/2010/main" val="4053558671"/>
                  </p:ext>
                </p:extLst>
              </p:nvPr>
            </p:nvGraphicFramePr>
            <p:xfrm>
              <a:off x="539496" y="4032522"/>
              <a:ext cx="11109960" cy="930276"/>
            </p:xfrm>
            <a:graphic>
              <a:graphicData uri="http://schemas.openxmlformats.org/drawingml/2006/table">
                <a:tbl>
                  <a:tblPr/>
                  <a:tblGrid>
                    <a:gridCol w="1124712">
                      <a:extLst>
                        <a:ext uri="{9D8B030D-6E8A-4147-A177-3AD203B41FA5}">
                          <a16:colId xmlns:a16="http://schemas.microsoft.com/office/drawing/2014/main" val="20000"/>
                        </a:ext>
                      </a:extLst>
                    </a:gridCol>
                    <a:gridCol w="3328416">
                      <a:extLst>
                        <a:ext uri="{9D8B030D-6E8A-4147-A177-3AD203B41FA5}">
                          <a16:colId xmlns:a16="http://schemas.microsoft.com/office/drawing/2014/main" val="20001"/>
                        </a:ext>
                      </a:extLst>
                    </a:gridCol>
                    <a:gridCol w="3328416">
                      <a:extLst>
                        <a:ext uri="{9D8B030D-6E8A-4147-A177-3AD203B41FA5}">
                          <a16:colId xmlns:a16="http://schemas.microsoft.com/office/drawing/2014/main" val="20002"/>
                        </a:ext>
                      </a:extLst>
                    </a:gridCol>
                    <a:gridCol w="3328416">
                      <a:extLst>
                        <a:ext uri="{9D8B030D-6E8A-4147-A177-3AD203B41FA5}">
                          <a16:colId xmlns:a16="http://schemas.microsoft.com/office/drawing/2014/main" val="20003"/>
                        </a:ext>
                      </a:extLst>
                    </a:gridCol>
                  </a:tblGrid>
                  <a:tr h="389827">
                    <a:tc>
                      <a:txBody>
                        <a:bodyPr/>
                        <a:lstStyle/>
                        <a:p>
                          <a:pPr algn="ctr" latinLnBrk="1" hangingPunct="0">
                            <a:lnSpc>
                              <a:spcPts val="2600"/>
                            </a:lnSpc>
                          </a:pPr>
                          <a14:m>
                            <m:oMath xmlns:m="http://schemas.openxmlformats.org/officeDocument/2006/math">
                              <m:r>
                                <a:rPr lang="en-US" altLang="zh-CN" sz="1800" b="0" i="0" spc="-100">
                                  <a:solidFill>
                                    <a:srgbClr val="6565FF"/>
                                  </a:solidFill>
                                  <a:latin typeface="Cambria Math" pitchFamily="34" charset="0"/>
                                  <a:ea typeface="Cambria Math" pitchFamily="34" charset="-122"/>
                                  <a:cs typeface="Cambria Math" pitchFamily="34" charset="-120"/>
                                </a:rPr>
                                <m:t>𝑋</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6565FF"/>
                              </a:solidFill>
                              <a:latin typeface="Times New Roman" pitchFamily="34" charset="0"/>
                              <a:ea typeface="微软雅黑" pitchFamily="34" charset="-122"/>
                              <a:cs typeface="Times New Roman" pitchFamily="34" charset="-120"/>
                            </a:rPr>
                            <a:t>20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6565FF"/>
                              </a:solidFill>
                              <a:latin typeface="Times New Roman" pitchFamily="34" charset="0"/>
                              <a:ea typeface="微软雅黑" pitchFamily="34" charset="-122"/>
                              <a:cs typeface="Times New Roman" pitchFamily="34" charset="-120"/>
                            </a:rPr>
                            <a:t>60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6565FF"/>
                              </a:solidFill>
                              <a:latin typeface="Times New Roman" pitchFamily="34" charset="0"/>
                              <a:ea typeface="微软雅黑" pitchFamily="34" charset="-122"/>
                              <a:cs typeface="Times New Roman" pitchFamily="34" charset="-120"/>
                            </a:rPr>
                            <a:t>100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540449">
                    <a:tc>
                      <a:txBody>
                        <a:bodyPr/>
                        <a:lstStyle/>
                        <a:p>
                          <a:pPr algn="ctr" latinLnBrk="1" hangingPunct="0">
                            <a:lnSpc>
                              <a:spcPts val="2600"/>
                            </a:lnSpc>
                          </a:pPr>
                          <a14:m>
                            <m:oMath xmlns:m="http://schemas.openxmlformats.org/officeDocument/2006/math">
                              <m:r>
                                <a:rPr lang="en-US" altLang="zh-CN" sz="1800" b="0" i="0" spc="-100">
                                  <a:solidFill>
                                    <a:srgbClr val="6565FF"/>
                                  </a:solidFill>
                                  <a:latin typeface="Cambria Math" pitchFamily="34" charset="0"/>
                                  <a:ea typeface="Cambria Math" pitchFamily="34" charset="-122"/>
                                  <a:cs typeface="Cambria Math" pitchFamily="34" charset="-120"/>
                                </a:rPr>
                                <m:t>𝑃</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900"/>
                            </a:lnSpc>
                          </a:pPr>
                          <a14:m>
                            <m:oMath xmlns:m="http://schemas.openxmlformats.org/officeDocument/2006/math">
                              <m:f>
                                <m:fPr>
                                  <m:ctrlPr>
                                    <a:rPr lang="en-US" altLang="zh-CN" sz="1800" b="0" i="1" spc="-100"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spc="-100">
                                      <a:solidFill>
                                        <a:srgbClr val="6565FF"/>
                                      </a:solidFill>
                                      <a:latin typeface="Cambria Math" pitchFamily="34" charset="0"/>
                                      <a:ea typeface="Cambria Math" pitchFamily="34" charset="-122"/>
                                      <a:cs typeface="Cambria Math" pitchFamily="34" charset="-120"/>
                                    </a:rPr>
                                    <m:t>1</m:t>
                                  </m:r>
                                </m:num>
                                <m:den>
                                  <m:r>
                                    <a:rPr lang="en-US" altLang="zh-CN" sz="1800" b="0" i="0" spc="-100">
                                      <a:solidFill>
                                        <a:srgbClr val="6565FF"/>
                                      </a:solidFill>
                                      <a:latin typeface="Cambria Math" pitchFamily="34" charset="0"/>
                                      <a:ea typeface="Cambria Math" pitchFamily="34" charset="-122"/>
                                      <a:cs typeface="Cambria Math" pitchFamily="34" charset="-120"/>
                                    </a:rPr>
                                    <m:t>6</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900"/>
                            </a:lnSpc>
                          </a:pPr>
                          <a14:m>
                            <m:oMath xmlns:m="http://schemas.openxmlformats.org/officeDocument/2006/math">
                              <m:f>
                                <m:fPr>
                                  <m:ctrlPr>
                                    <a:rPr lang="en-US" altLang="zh-CN" sz="1800" b="0" i="1" spc="-100"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spc="-100">
                                      <a:solidFill>
                                        <a:srgbClr val="6565FF"/>
                                      </a:solidFill>
                                      <a:latin typeface="Cambria Math" pitchFamily="34" charset="0"/>
                                      <a:ea typeface="Cambria Math" pitchFamily="34" charset="-122"/>
                                      <a:cs typeface="Cambria Math" pitchFamily="34" charset="-120"/>
                                    </a:rPr>
                                    <m:t>2</m:t>
                                  </m:r>
                                </m:num>
                                <m:den>
                                  <m:r>
                                    <a:rPr lang="en-US" altLang="zh-CN" sz="1800" b="0" i="0" spc="-100">
                                      <a:solidFill>
                                        <a:srgbClr val="6565FF"/>
                                      </a:solidFill>
                                      <a:latin typeface="Cambria Math" pitchFamily="34" charset="0"/>
                                      <a:ea typeface="Cambria Math" pitchFamily="34" charset="-122"/>
                                      <a:cs typeface="Cambria Math" pitchFamily="34" charset="-120"/>
                                    </a:rPr>
                                    <m:t>3</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900"/>
                            </a:lnSpc>
                          </a:pPr>
                          <a14:m>
                            <m:oMath xmlns:m="http://schemas.openxmlformats.org/officeDocument/2006/math">
                              <m:f>
                                <m:fPr>
                                  <m:ctrlPr>
                                    <a:rPr lang="en-US" altLang="zh-CN" sz="1800" b="0" i="1" spc="-100"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spc="-100">
                                      <a:solidFill>
                                        <a:srgbClr val="6565FF"/>
                                      </a:solidFill>
                                      <a:latin typeface="Cambria Math" pitchFamily="34" charset="0"/>
                                      <a:ea typeface="Cambria Math" pitchFamily="34" charset="-122"/>
                                      <a:cs typeface="Cambria Math" pitchFamily="34" charset="-120"/>
                                    </a:rPr>
                                    <m:t>1</m:t>
                                  </m:r>
                                </m:num>
                                <m:den>
                                  <m:r>
                                    <a:rPr lang="en-US" altLang="zh-CN" sz="1800" b="0" i="0" spc="-100">
                                      <a:solidFill>
                                        <a:srgbClr val="6565FF"/>
                                      </a:solidFill>
                                      <a:latin typeface="Cambria Math" pitchFamily="34" charset="0"/>
                                      <a:ea typeface="Cambria Math" pitchFamily="34" charset="-122"/>
                                      <a:cs typeface="Cambria Math" pitchFamily="34" charset="-120"/>
                                    </a:rPr>
                                    <m:t>6</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mc:Choice>
        <mc:Fallback>
          <p:graphicFrame>
            <p:nvGraphicFramePr>
              <p:cNvPr id="10" name="QO_5_AN.6_2#8560d2859?colgroup=4,13,13,13&amp;vcp=1&amp;vop=1&amp;pid=9eb7908cb&amp;color=36,64,97&amp;vtp=1&amp;bbb=1"/>
              <p:cNvGraphicFramePr>
                <a:graphicFrameLocks noGrp="1"/>
              </p:cNvGraphicFramePr>
              <p:nvPr>
                <p:extLst>
                  <p:ext uri="{D42A27DB-BD31-4B8C-83A1-F6EECF244321}">
                    <p14:modId xmlns:p14="http://schemas.microsoft.com/office/powerpoint/2010/main" val="4053558671"/>
                  </p:ext>
                </p:extLst>
              </p:nvPr>
            </p:nvGraphicFramePr>
            <p:xfrm>
              <a:off x="539496" y="4032522"/>
              <a:ext cx="11109960" cy="930276"/>
            </p:xfrm>
            <a:graphic>
              <a:graphicData uri="http://schemas.openxmlformats.org/drawingml/2006/table">
                <a:tbl>
                  <a:tblPr/>
                  <a:tblGrid>
                    <a:gridCol w="1124712">
                      <a:extLst>
                        <a:ext uri="{9D8B030D-6E8A-4147-A177-3AD203B41FA5}">
                          <a16:colId xmlns:a16="http://schemas.microsoft.com/office/drawing/2014/main" val="20000"/>
                        </a:ext>
                      </a:extLst>
                    </a:gridCol>
                    <a:gridCol w="3328416">
                      <a:extLst>
                        <a:ext uri="{9D8B030D-6E8A-4147-A177-3AD203B41FA5}">
                          <a16:colId xmlns:a16="http://schemas.microsoft.com/office/drawing/2014/main" val="20001"/>
                        </a:ext>
                      </a:extLst>
                    </a:gridCol>
                    <a:gridCol w="3328416">
                      <a:extLst>
                        <a:ext uri="{9D8B030D-6E8A-4147-A177-3AD203B41FA5}">
                          <a16:colId xmlns:a16="http://schemas.microsoft.com/office/drawing/2014/main" val="20002"/>
                        </a:ext>
                      </a:extLst>
                    </a:gridCol>
                    <a:gridCol w="3328416">
                      <a:extLst>
                        <a:ext uri="{9D8B030D-6E8A-4147-A177-3AD203B41FA5}">
                          <a16:colId xmlns:a16="http://schemas.microsoft.com/office/drawing/2014/main" val="20003"/>
                        </a:ext>
                      </a:extLst>
                    </a:gridCol>
                  </a:tblGrid>
                  <a:tr h="389827">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4"/>
                          <a:stretch>
                            <a:fillRect l="-541" t="-1538" r="-886486" b="-140000"/>
                          </a:stretch>
                        </a:blipFill>
                      </a:tcPr>
                    </a:tc>
                    <a:tc>
                      <a:txBody>
                        <a:bodyPr/>
                        <a:lstStyle/>
                        <a:p>
                          <a:pPr algn="ctr" latinLnBrk="1" hangingPunct="0">
                            <a:lnSpc>
                              <a:spcPts val="2700"/>
                            </a:lnSpc>
                          </a:pPr>
                          <a:r>
                            <a:rPr lang="en-US" altLang="zh-CN" sz="1800" b="0" i="0" dirty="0">
                              <a:solidFill>
                                <a:srgbClr val="6565FF"/>
                              </a:solidFill>
                              <a:latin typeface="Times New Roman" pitchFamily="34" charset="0"/>
                              <a:ea typeface="微软雅黑" pitchFamily="34" charset="-122"/>
                              <a:cs typeface="Times New Roman" pitchFamily="34" charset="-120"/>
                            </a:rPr>
                            <a:t>20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6565FF"/>
                              </a:solidFill>
                              <a:latin typeface="Times New Roman" pitchFamily="34" charset="0"/>
                              <a:ea typeface="微软雅黑" pitchFamily="34" charset="-122"/>
                              <a:cs typeface="Times New Roman" pitchFamily="34" charset="-120"/>
                            </a:rPr>
                            <a:t>60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6565FF"/>
                              </a:solidFill>
                              <a:latin typeface="Times New Roman" pitchFamily="34" charset="0"/>
                              <a:ea typeface="微软雅黑" pitchFamily="34" charset="-122"/>
                              <a:cs typeface="Times New Roman" pitchFamily="34" charset="-120"/>
                            </a:rPr>
                            <a:t>100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540449">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4"/>
                          <a:stretch>
                            <a:fillRect l="-541" t="-74157" r="-886486" b="-2247"/>
                          </a:stretch>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4"/>
                          <a:stretch>
                            <a:fillRect l="-34066" t="-74157" r="-200366" b="-2247"/>
                          </a:stretch>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4"/>
                          <a:stretch>
                            <a:fillRect l="-134066" t="-74157" r="-100366" b="-2247"/>
                          </a:stretch>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4"/>
                          <a:stretch>
                            <a:fillRect l="-234066" t="-74157" r="-366" b="-2247"/>
                          </a:stretch>
                        </a:blipFill>
                      </a:tcPr>
                    </a:tc>
                    <a:extLst>
                      <a:ext uri="{0D108BD9-81ED-4DB2-BD59-A6C34878D82A}">
                        <a16:rowId xmlns:a16="http://schemas.microsoft.com/office/drawing/2014/main" val="10001"/>
                      </a:ext>
                    </a:extLst>
                  </a:tr>
                </a:tbl>
              </a:graphicData>
            </a:graphic>
          </p:graphicFrame>
        </mc:Fallback>
      </mc:AlternateContent>
      <mc:AlternateContent xmlns:mc="http://schemas.openxmlformats.org/markup-compatibility/2006">
        <mc:Choice xmlns:a14="http://schemas.microsoft.com/office/drawing/2010/main" Requires="a14">
          <p:sp>
            <p:nvSpPr>
              <p:cNvPr id="6" name="QO_5_AN.6_3#8560d2859?vcp=1&amp;vop=1&amp;pid=9eb7908cb&amp;color=36,64,97&amp;vtp=1&amp;bbb=1"/>
              <p:cNvSpPr/>
              <p:nvPr/>
            </p:nvSpPr>
            <p:spPr>
              <a:xfrm>
                <a:off x="539496" y="5099322"/>
                <a:ext cx="11109960" cy="535559"/>
              </a:xfrm>
              <a:prstGeom prst="rect">
                <a:avLst/>
              </a:prstGeom>
              <a:noFill/>
              <a:ln/>
            </p:spPr>
            <p:txBody>
              <a:bodyPr wrap="none" lIns="0" tIns="0" rIns="0" bIns="0" rtlCol="0" anchor="t"/>
              <a:lstStyle/>
              <a:p>
                <a:pPr algn="l" latinLnBrk="1">
                  <a:lnSpc>
                    <a:spcPts val="4600"/>
                  </a:lnSpc>
                </a:pPr>
                <a:r>
                  <a:rPr lang="en-US" altLang="zh-CN" sz="1800" b="0" i="0" dirty="0">
                    <a:solidFill>
                      <a:srgbClr val="6565FF"/>
                    </a:solidFill>
                    <a:latin typeface="Times New Roman" pitchFamily="34" charset="0"/>
                    <a:ea typeface="微软雅黑" pitchFamily="34" charset="-122"/>
                    <a:cs typeface="Times New Roman" pitchFamily="34" charset="-120"/>
                  </a:rPr>
                  <a:t>故</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𝐸</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𝑋</m:t>
                    </m:r>
                    <m:r>
                      <a:rPr lang="en-US" altLang="zh-CN" sz="1800" b="0" i="0">
                        <a:solidFill>
                          <a:srgbClr val="6565FF"/>
                        </a:solidFill>
                        <a:latin typeface="Cambria Math" pitchFamily="34" charset="0"/>
                        <a:ea typeface="Cambria Math" pitchFamily="34" charset="-122"/>
                        <a:cs typeface="Cambria Math" pitchFamily="34" charset="-120"/>
                      </a:rPr>
                      <m:t>)=20×</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1</m:t>
                        </m:r>
                      </m:num>
                      <m:den>
                        <m:r>
                          <a:rPr lang="en-US" altLang="zh-CN" sz="1800" b="0" i="0">
                            <a:solidFill>
                              <a:srgbClr val="6565FF"/>
                            </a:solidFill>
                            <a:latin typeface="Cambria Math" pitchFamily="34" charset="0"/>
                            <a:ea typeface="Cambria Math" pitchFamily="34" charset="-122"/>
                            <a:cs typeface="Cambria Math" pitchFamily="34" charset="-120"/>
                          </a:rPr>
                          <m:t>6</m:t>
                        </m:r>
                      </m:den>
                    </m:f>
                    <m:r>
                      <a:rPr lang="en-US" altLang="zh-CN" sz="1800" b="0" i="0">
                        <a:solidFill>
                          <a:srgbClr val="6565FF"/>
                        </a:solidFill>
                        <a:latin typeface="Cambria Math" pitchFamily="34" charset="0"/>
                        <a:ea typeface="Cambria Math" pitchFamily="34" charset="-122"/>
                        <a:cs typeface="Cambria Math" pitchFamily="34" charset="-120"/>
                      </a:rPr>
                      <m:t>+60×</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2</m:t>
                        </m:r>
                      </m:num>
                      <m:den>
                        <m:r>
                          <a:rPr lang="en-US" altLang="zh-CN" sz="1800" b="0" i="0">
                            <a:solidFill>
                              <a:srgbClr val="6565FF"/>
                            </a:solidFill>
                            <a:latin typeface="Cambria Math" pitchFamily="34" charset="0"/>
                            <a:ea typeface="Cambria Math" pitchFamily="34" charset="-122"/>
                            <a:cs typeface="Cambria Math" pitchFamily="34" charset="-120"/>
                          </a:rPr>
                          <m:t>3</m:t>
                        </m:r>
                      </m:den>
                    </m:f>
                    <m:r>
                      <a:rPr lang="en-US" altLang="zh-CN" sz="1800" b="0" i="0">
                        <a:solidFill>
                          <a:srgbClr val="6565FF"/>
                        </a:solidFill>
                        <a:latin typeface="Cambria Math" pitchFamily="34" charset="0"/>
                        <a:ea typeface="Cambria Math" pitchFamily="34" charset="-122"/>
                        <a:cs typeface="Cambria Math" pitchFamily="34" charset="-120"/>
                      </a:rPr>
                      <m:t>+100×</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1</m:t>
                        </m:r>
                      </m:num>
                      <m:den>
                        <m:r>
                          <a:rPr lang="en-US" altLang="zh-CN" sz="1800" b="0" i="0">
                            <a:solidFill>
                              <a:srgbClr val="6565FF"/>
                            </a:solidFill>
                            <a:latin typeface="Cambria Math" pitchFamily="34" charset="0"/>
                            <a:ea typeface="Cambria Math" pitchFamily="34" charset="-122"/>
                            <a:cs typeface="Cambria Math" pitchFamily="34" charset="-120"/>
                          </a:rPr>
                          <m:t>6</m:t>
                        </m:r>
                      </m:den>
                    </m:f>
                    <m:r>
                      <a:rPr lang="en-US" altLang="zh-CN" sz="1800" b="0" i="0">
                        <a:solidFill>
                          <a:srgbClr val="6565FF"/>
                        </a:solidFill>
                        <a:latin typeface="Cambria Math" pitchFamily="34" charset="0"/>
                        <a:ea typeface="Cambria Math" pitchFamily="34" charset="-122"/>
                        <a:cs typeface="Cambria Math" pitchFamily="34" charset="-120"/>
                      </a:rPr>
                      <m:t>=60</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p:txBody>
          </p:sp>
        </mc:Choice>
        <mc:Fallback>
          <p:sp>
            <p:nvSpPr>
              <p:cNvPr id="6" name="QO_5_AN.6_3#8560d2859?vcp=1&amp;vop=1&amp;pid=9eb7908cb&amp;color=36,64,97&amp;vtp=1&amp;bbb=1"/>
              <p:cNvSpPr>
                <a:spLocks noRot="1" noChangeAspect="1" noMove="1" noResize="1" noEditPoints="1" noAdjustHandles="1" noChangeArrowheads="1" noChangeShapeType="1" noTextEdit="1"/>
              </p:cNvSpPr>
              <p:nvPr/>
            </p:nvSpPr>
            <p:spPr>
              <a:xfrm>
                <a:off x="539496" y="5099322"/>
                <a:ext cx="11109960" cy="535559"/>
              </a:xfrm>
              <a:prstGeom prst="rect">
                <a:avLst/>
              </a:prstGeom>
              <a:blipFill>
                <a:blip r:embed="rId5"/>
                <a:stretch>
                  <a:fillRect l="-1317" b="-16092"/>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anim calcmode="lin" valueType="num">
                                      <p:cBhvr>
                                        <p:cTn id="8" dur="500" fill="hold"/>
                                        <p:tgtEl>
                                          <p:spTgt spid="3">
                                            <p:bg/>
                                          </p:spTgt>
                                        </p:tgtEl>
                                        <p:attrNameLst>
                                          <p:attrName>ppt_x</p:attrName>
                                        </p:attrNameLst>
                                      </p:cBhvr>
                                      <p:tavLst>
                                        <p:tav tm="0">
                                          <p:val>
                                            <p:strVal val="#ppt_x"/>
                                          </p:val>
                                        </p:tav>
                                        <p:tav tm="100000">
                                          <p:val>
                                            <p:strVal val="#ppt_x"/>
                                          </p:val>
                                        </p:tav>
                                      </p:tavLst>
                                    </p:anim>
                                    <p:anim calcmode="lin" valueType="num">
                                      <p:cBhvr>
                                        <p:cTn id="9" dur="500" fill="hold"/>
                                        <p:tgtEl>
                                          <p:spTgt spid="3">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500"/>
                                        <p:tgtEl>
                                          <p:spTgt spid="3">
                                            <p:txEl>
                                              <p:pRg st="0" end="0"/>
                                            </p:txEl>
                                          </p:spTgt>
                                        </p:tgtEl>
                                      </p:cBhvr>
                                    </p:animEffect>
                                    <p:anim calcmode="lin" valueType="num">
                                      <p:cBhvr>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grpId="0" nodeType="clickEffect">
                                  <p:stCondLst>
                                    <p:cond delay="0"/>
                                  </p:stCondLst>
                                  <p:childTnLst>
                                    <p:set>
                                      <p:cBhvr>
                                        <p:cTn id="18" dur="1" fill="hold">
                                          <p:stCondLst>
                                            <p:cond delay="0"/>
                                          </p:stCondLst>
                                        </p:cTn>
                                        <p:tgtEl>
                                          <p:spTgt spid="4">
                                            <p:bg/>
                                          </p:spTgt>
                                        </p:tgtEl>
                                        <p:attrNameLst>
                                          <p:attrName>style.visibility</p:attrName>
                                        </p:attrNameLst>
                                      </p:cBhvr>
                                      <p:to>
                                        <p:strVal val="visible"/>
                                      </p:to>
                                    </p:set>
                                    <p:animEffect transition="in" filter="fade">
                                      <p:cBhvr>
                                        <p:cTn id="19" dur="500"/>
                                        <p:tgtEl>
                                          <p:spTgt spid="4">
                                            <p:bg/>
                                          </p:spTgt>
                                        </p:tgtEl>
                                      </p:cBhvr>
                                    </p:animEffect>
                                    <p:anim calcmode="lin" valueType="num">
                                      <p:cBhvr>
                                        <p:cTn id="20" dur="500" fill="hold"/>
                                        <p:tgtEl>
                                          <p:spTgt spid="4">
                                            <p:bg/>
                                          </p:spTgt>
                                        </p:tgtEl>
                                        <p:attrNameLst>
                                          <p:attrName>ppt_x</p:attrName>
                                        </p:attrNameLst>
                                      </p:cBhvr>
                                      <p:tavLst>
                                        <p:tav tm="0">
                                          <p:val>
                                            <p:strVal val="#ppt_x"/>
                                          </p:val>
                                        </p:tav>
                                        <p:tav tm="100000">
                                          <p:val>
                                            <p:strVal val="#ppt_x"/>
                                          </p:val>
                                        </p:tav>
                                      </p:tavLst>
                                    </p:anim>
                                    <p:anim calcmode="lin" valueType="num">
                                      <p:cBhvr>
                                        <p:cTn id="21" dur="500" fill="hold"/>
                                        <p:tgtEl>
                                          <p:spTgt spid="4">
                                            <p:bg/>
                                          </p:spTgt>
                                        </p:tgtEl>
                                        <p:attrNameLst>
                                          <p:attrName>ppt_y</p:attrName>
                                        </p:attrNameLst>
                                      </p:cBhvr>
                                      <p:tavLst>
                                        <p:tav tm="0">
                                          <p:val>
                                            <p:strVal val="#ppt_y+.1"/>
                                          </p:val>
                                        </p:tav>
                                        <p:tav tm="100000">
                                          <p:val>
                                            <p:strVal val="#ppt_y"/>
                                          </p:val>
                                        </p:tav>
                                      </p:tavLst>
                                    </p:anim>
                                  </p:childTnLst>
                                </p:cTn>
                              </p:par>
                              <p:par>
                                <p:cTn id="22" presetID="42" presetClass="entr" presetSubtype="0" fill="hold" grpId="0" nodeType="withEffect">
                                  <p:stCondLst>
                                    <p:cond delay="0"/>
                                  </p:stCondLst>
                                  <p:childTnLst>
                                    <p:set>
                                      <p:cBhvr>
                                        <p:cTn id="23" dur="1" fill="hold">
                                          <p:stCondLst>
                                            <p:cond delay="0"/>
                                          </p:stCondLst>
                                        </p:cTn>
                                        <p:tgtEl>
                                          <p:spTgt spid="4">
                                            <p:txEl>
                                              <p:pRg st="0" end="0"/>
                                            </p:txEl>
                                          </p:spTgt>
                                        </p:tgtEl>
                                        <p:attrNameLst>
                                          <p:attrName>style.visibility</p:attrName>
                                        </p:attrNameLst>
                                      </p:cBhvr>
                                      <p:to>
                                        <p:strVal val="visible"/>
                                      </p:to>
                                    </p:set>
                                    <p:animEffect transition="in" filter="fade">
                                      <p:cBhvr>
                                        <p:cTn id="24" dur="500"/>
                                        <p:tgtEl>
                                          <p:spTgt spid="4">
                                            <p:txEl>
                                              <p:pRg st="0" end="0"/>
                                            </p:txEl>
                                          </p:spTgt>
                                        </p:tgtEl>
                                      </p:cBhvr>
                                    </p:animEffect>
                                    <p:anim calcmode="lin" valueType="num">
                                      <p:cBhvr>
                                        <p:cTn id="25"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26" dur="500" fill="hold"/>
                                        <p:tgtEl>
                                          <p:spTgt spid="4">
                                            <p:txEl>
                                              <p:pRg st="0" end="0"/>
                                            </p:txEl>
                                          </p:spTgt>
                                        </p:tgtEl>
                                        <p:attrNameLst>
                                          <p:attrName>ppt_y</p:attrName>
                                        </p:attrNameLst>
                                      </p:cBhvr>
                                      <p:tavLst>
                                        <p:tav tm="0">
                                          <p:val>
                                            <p:strVal val="#ppt_y+.1"/>
                                          </p:val>
                                        </p:tav>
                                        <p:tav tm="100000">
                                          <p:val>
                                            <p:strVal val="#ppt_y"/>
                                          </p:val>
                                        </p:tav>
                                      </p:tavLst>
                                    </p:anim>
                                  </p:childTnLst>
                                </p:cTn>
                              </p:par>
                              <p:par>
                                <p:cTn id="27" presetID="42" presetClass="entr" presetSubtype="0" fill="hold" grpId="0" nodeType="withEffect">
                                  <p:stCondLst>
                                    <p:cond delay="0"/>
                                  </p:stCondLst>
                                  <p:childTnLst>
                                    <p:set>
                                      <p:cBhvr>
                                        <p:cTn id="28" dur="1" fill="hold">
                                          <p:stCondLst>
                                            <p:cond delay="0"/>
                                          </p:stCondLst>
                                        </p:cTn>
                                        <p:tgtEl>
                                          <p:spTgt spid="4">
                                            <p:txEl>
                                              <p:pRg st="1" end="1"/>
                                            </p:txEl>
                                          </p:spTgt>
                                        </p:tgtEl>
                                        <p:attrNameLst>
                                          <p:attrName>style.visibility</p:attrName>
                                        </p:attrNameLst>
                                      </p:cBhvr>
                                      <p:to>
                                        <p:strVal val="visible"/>
                                      </p:to>
                                    </p:set>
                                    <p:animEffect transition="in" filter="fade">
                                      <p:cBhvr>
                                        <p:cTn id="29" dur="500"/>
                                        <p:tgtEl>
                                          <p:spTgt spid="4">
                                            <p:txEl>
                                              <p:pRg st="1" end="1"/>
                                            </p:txEl>
                                          </p:spTgt>
                                        </p:tgtEl>
                                      </p:cBhvr>
                                    </p:animEffect>
                                    <p:anim calcmode="lin" valueType="num">
                                      <p:cBhvr>
                                        <p:cTn id="30"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p:cTn id="31" dur="500" fill="hold"/>
                                        <p:tgtEl>
                                          <p:spTgt spid="4">
                                            <p:txEl>
                                              <p:pRg st="1" end="1"/>
                                            </p:txEl>
                                          </p:spTgt>
                                        </p:tgtEl>
                                        <p:attrNameLst>
                                          <p:attrName>ppt_y</p:attrName>
                                        </p:attrNameLst>
                                      </p:cBhvr>
                                      <p:tavLst>
                                        <p:tav tm="0">
                                          <p:val>
                                            <p:strVal val="#ppt_y+.1"/>
                                          </p:val>
                                        </p:tav>
                                        <p:tav tm="100000">
                                          <p:val>
                                            <p:strVal val="#ppt_y"/>
                                          </p:val>
                                        </p:tav>
                                      </p:tavLst>
                                    </p:anim>
                                  </p:childTnLst>
                                </p:cTn>
                              </p:par>
                              <p:par>
                                <p:cTn id="32" presetID="42" presetClass="entr" presetSubtype="0" fill="hold" grpId="0" nodeType="withEffect">
                                  <p:stCondLst>
                                    <p:cond delay="0"/>
                                  </p:stCondLst>
                                  <p:childTnLst>
                                    <p:set>
                                      <p:cBhvr>
                                        <p:cTn id="33" dur="1" fill="hold">
                                          <p:stCondLst>
                                            <p:cond delay="0"/>
                                          </p:stCondLst>
                                        </p:cTn>
                                        <p:tgtEl>
                                          <p:spTgt spid="4">
                                            <p:txEl>
                                              <p:pRg st="2" end="2"/>
                                            </p:txEl>
                                          </p:spTgt>
                                        </p:tgtEl>
                                        <p:attrNameLst>
                                          <p:attrName>style.visibility</p:attrName>
                                        </p:attrNameLst>
                                      </p:cBhvr>
                                      <p:to>
                                        <p:strVal val="visible"/>
                                      </p:to>
                                    </p:set>
                                    <p:animEffect transition="in" filter="fade">
                                      <p:cBhvr>
                                        <p:cTn id="34" dur="500"/>
                                        <p:tgtEl>
                                          <p:spTgt spid="4">
                                            <p:txEl>
                                              <p:pRg st="2" end="2"/>
                                            </p:txEl>
                                          </p:spTgt>
                                        </p:tgtEl>
                                      </p:cBhvr>
                                    </p:animEffect>
                                    <p:anim calcmode="lin" valueType="num">
                                      <p:cBhvr>
                                        <p:cTn id="35"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p:cTn id="36" dur="500" fill="hold"/>
                                        <p:tgtEl>
                                          <p:spTgt spid="4">
                                            <p:txEl>
                                              <p:pRg st="2" end="2"/>
                                            </p:txEl>
                                          </p:spTgt>
                                        </p:tgtEl>
                                        <p:attrNameLst>
                                          <p:attrName>ppt_y</p:attrName>
                                        </p:attrNameLst>
                                      </p:cBhvr>
                                      <p:tavLst>
                                        <p:tav tm="0">
                                          <p:val>
                                            <p:strVal val="#ppt_y+.1"/>
                                          </p:val>
                                        </p:tav>
                                        <p:tav tm="100000">
                                          <p:val>
                                            <p:strVal val="#ppt_y"/>
                                          </p:val>
                                        </p:tav>
                                      </p:tavLst>
                                    </p:anim>
                                  </p:childTnLst>
                                </p:cTn>
                              </p:par>
                              <p:par>
                                <p:cTn id="37" presetID="42" presetClass="entr" presetSubtype="0" fill="hold" nodeType="withEffect">
                                  <p:stCondLst>
                                    <p:cond delay="0"/>
                                  </p:stCondLst>
                                  <p:childTnLst>
                                    <p:set>
                                      <p:cBhvr>
                                        <p:cTn id="38" dur="1" fill="hold">
                                          <p:stCondLst>
                                            <p:cond delay="0"/>
                                          </p:stCondLst>
                                        </p:cTn>
                                        <p:tgtEl>
                                          <p:spTgt spid="10"/>
                                        </p:tgtEl>
                                        <p:attrNameLst>
                                          <p:attrName>style.visibility</p:attrName>
                                        </p:attrNameLst>
                                      </p:cBhvr>
                                      <p:to>
                                        <p:strVal val="visible"/>
                                      </p:to>
                                    </p:set>
                                    <p:animEffect transition="in" filter="fade">
                                      <p:cBhvr>
                                        <p:cTn id="39" dur="500"/>
                                        <p:tgtEl>
                                          <p:spTgt spid="10"/>
                                        </p:tgtEl>
                                      </p:cBhvr>
                                    </p:animEffect>
                                    <p:anim calcmode="lin" valueType="num">
                                      <p:cBhvr>
                                        <p:cTn id="40" dur="500" fill="hold"/>
                                        <p:tgtEl>
                                          <p:spTgt spid="10"/>
                                        </p:tgtEl>
                                        <p:attrNameLst>
                                          <p:attrName>ppt_x</p:attrName>
                                        </p:attrNameLst>
                                      </p:cBhvr>
                                      <p:tavLst>
                                        <p:tav tm="0">
                                          <p:val>
                                            <p:strVal val="#ppt_x"/>
                                          </p:val>
                                        </p:tav>
                                        <p:tav tm="100000">
                                          <p:val>
                                            <p:strVal val="#ppt_x"/>
                                          </p:val>
                                        </p:tav>
                                      </p:tavLst>
                                    </p:anim>
                                    <p:anim calcmode="lin" valueType="num">
                                      <p:cBhvr>
                                        <p:cTn id="41" dur="500" fill="hold"/>
                                        <p:tgtEl>
                                          <p:spTgt spid="10"/>
                                        </p:tgtEl>
                                        <p:attrNameLst>
                                          <p:attrName>ppt_y</p:attrName>
                                        </p:attrNameLst>
                                      </p:cBhvr>
                                      <p:tavLst>
                                        <p:tav tm="0">
                                          <p:val>
                                            <p:strVal val="#ppt_y+.1"/>
                                          </p:val>
                                        </p:tav>
                                        <p:tav tm="100000">
                                          <p:val>
                                            <p:strVal val="#ppt_y"/>
                                          </p:val>
                                        </p:tav>
                                      </p:tavLst>
                                    </p:anim>
                                  </p:childTnLst>
                                </p:cTn>
                              </p:par>
                              <p:par>
                                <p:cTn id="42" presetID="42" presetClass="entr" presetSubtype="0" fill="hold" grpId="0" nodeType="withEffect">
                                  <p:stCondLst>
                                    <p:cond delay="0"/>
                                  </p:stCondLst>
                                  <p:childTnLst>
                                    <p:set>
                                      <p:cBhvr>
                                        <p:cTn id="43" dur="1" fill="hold">
                                          <p:stCondLst>
                                            <p:cond delay="0"/>
                                          </p:stCondLst>
                                        </p:cTn>
                                        <p:tgtEl>
                                          <p:spTgt spid="6">
                                            <p:bg/>
                                          </p:spTgt>
                                        </p:tgtEl>
                                        <p:attrNameLst>
                                          <p:attrName>style.visibility</p:attrName>
                                        </p:attrNameLst>
                                      </p:cBhvr>
                                      <p:to>
                                        <p:strVal val="visible"/>
                                      </p:to>
                                    </p:set>
                                    <p:animEffect transition="in" filter="fade">
                                      <p:cBhvr>
                                        <p:cTn id="44" dur="500"/>
                                        <p:tgtEl>
                                          <p:spTgt spid="6">
                                            <p:bg/>
                                          </p:spTgt>
                                        </p:tgtEl>
                                      </p:cBhvr>
                                    </p:animEffect>
                                    <p:anim calcmode="lin" valueType="num">
                                      <p:cBhvr>
                                        <p:cTn id="45" dur="500" fill="hold"/>
                                        <p:tgtEl>
                                          <p:spTgt spid="6">
                                            <p:bg/>
                                          </p:spTgt>
                                        </p:tgtEl>
                                        <p:attrNameLst>
                                          <p:attrName>ppt_x</p:attrName>
                                        </p:attrNameLst>
                                      </p:cBhvr>
                                      <p:tavLst>
                                        <p:tav tm="0">
                                          <p:val>
                                            <p:strVal val="#ppt_x"/>
                                          </p:val>
                                        </p:tav>
                                        <p:tav tm="100000">
                                          <p:val>
                                            <p:strVal val="#ppt_x"/>
                                          </p:val>
                                        </p:tav>
                                      </p:tavLst>
                                    </p:anim>
                                    <p:anim calcmode="lin" valueType="num">
                                      <p:cBhvr>
                                        <p:cTn id="46" dur="500" fill="hold"/>
                                        <p:tgtEl>
                                          <p:spTgt spid="6">
                                            <p:bg/>
                                          </p:spTgt>
                                        </p:tgtEl>
                                        <p:attrNameLst>
                                          <p:attrName>ppt_y</p:attrName>
                                        </p:attrNameLst>
                                      </p:cBhvr>
                                      <p:tavLst>
                                        <p:tav tm="0">
                                          <p:val>
                                            <p:strVal val="#ppt_y+.1"/>
                                          </p:val>
                                        </p:tav>
                                        <p:tav tm="100000">
                                          <p:val>
                                            <p:strVal val="#ppt_y"/>
                                          </p:val>
                                        </p:tav>
                                      </p:tavLst>
                                    </p:anim>
                                  </p:childTnLst>
                                </p:cTn>
                              </p:par>
                              <p:par>
                                <p:cTn id="47" presetID="42" presetClass="entr" presetSubtype="0" fill="hold" grpId="0" nodeType="withEffect">
                                  <p:stCondLst>
                                    <p:cond delay="0"/>
                                  </p:stCondLst>
                                  <p:childTnLst>
                                    <p:set>
                                      <p:cBhvr>
                                        <p:cTn id="48" dur="1" fill="hold">
                                          <p:stCondLst>
                                            <p:cond delay="0"/>
                                          </p:stCondLst>
                                        </p:cTn>
                                        <p:tgtEl>
                                          <p:spTgt spid="6">
                                            <p:txEl>
                                              <p:pRg st="0" end="0"/>
                                            </p:txEl>
                                          </p:spTgt>
                                        </p:tgtEl>
                                        <p:attrNameLst>
                                          <p:attrName>style.visibility</p:attrName>
                                        </p:attrNameLst>
                                      </p:cBhvr>
                                      <p:to>
                                        <p:strVal val="visible"/>
                                      </p:to>
                                    </p:set>
                                    <p:animEffect transition="in" filter="fade">
                                      <p:cBhvr>
                                        <p:cTn id="49" dur="500"/>
                                        <p:tgtEl>
                                          <p:spTgt spid="6">
                                            <p:txEl>
                                              <p:pRg st="0" end="0"/>
                                            </p:txEl>
                                          </p:spTgt>
                                        </p:tgtEl>
                                      </p:cBhvr>
                                    </p:animEffect>
                                    <p:anim calcmode="lin" valueType="num">
                                      <p:cBhvr>
                                        <p:cTn id="50"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51" dur="500" fill="hold"/>
                                        <p:tgtEl>
                                          <p:spTgt spid="6">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2</TotalTime>
  <Words>1144</Words>
  <Application>Microsoft Office PowerPoint</Application>
  <PresentationFormat>宽屏</PresentationFormat>
  <Paragraphs>162</Paragraphs>
  <Slides>19</Slides>
  <Notes>19</Notes>
  <HiddenSlides>0</HiddenSlides>
  <MMClips>0</MMClips>
  <ScaleCrop>false</ScaleCrop>
  <HeadingPairs>
    <vt:vector size="6" baseType="variant">
      <vt:variant>
        <vt:lpstr>已用的字体</vt:lpstr>
      </vt:variant>
      <vt:variant>
        <vt:i4>5</vt:i4>
      </vt:variant>
      <vt:variant>
        <vt:lpstr>主题</vt:lpstr>
      </vt:variant>
      <vt:variant>
        <vt:i4>1</vt:i4>
      </vt:variant>
      <vt:variant>
        <vt:lpstr>幻灯片标题</vt:lpstr>
      </vt:variant>
      <vt:variant>
        <vt:i4>19</vt:i4>
      </vt:variant>
    </vt:vector>
  </HeadingPairs>
  <TitlesOfParts>
    <vt:vector size="25" baseType="lpstr">
      <vt:lpstr>SimSun</vt:lpstr>
      <vt:lpstr>微软雅黑</vt:lpstr>
      <vt:lpstr>Arial</vt:lpstr>
      <vt:lpstr>Cambria Math</vt:lpstr>
      <vt:lpstr>Times New Roman</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subject/>
  <dc:creator/>
  <cp:keywords/>
  <dc:description/>
  <cp:lastModifiedBy>Administrator</cp:lastModifiedBy>
  <cp:revision>2</cp:revision>
  <dcterms:created xsi:type="dcterms:W3CDTF">2025-10-21T04:04:18Z</dcterms:created>
  <dcterms:modified xsi:type="dcterms:W3CDTF">2025-10-21T04:06:34Z</dcterms:modified>
  <cp:category/>
  <cp:contentStatus/>
</cp:coreProperties>
</file>